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370" y="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160" dirty="0"/>
              <a:t>‹#›</a:t>
            </a:fld>
            <a:endParaRPr spc="16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160" dirty="0"/>
              <a:t>‹#›</a:t>
            </a:fld>
            <a:endParaRPr spc="16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13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4690110" cy="6858000"/>
          </a:xfrm>
          <a:custGeom>
            <a:avLst/>
            <a:gdLst/>
            <a:ahLst/>
            <a:cxnLst/>
            <a:rect l="l" t="t" r="r" b="b"/>
            <a:pathLst>
              <a:path w="4690110" h="6858000">
                <a:moveTo>
                  <a:pt x="4690110" y="6857996"/>
                </a:moveTo>
                <a:lnTo>
                  <a:pt x="4690110" y="0"/>
                </a:lnTo>
                <a:lnTo>
                  <a:pt x="0" y="0"/>
                </a:lnTo>
                <a:lnTo>
                  <a:pt x="0" y="6857996"/>
                </a:lnTo>
                <a:lnTo>
                  <a:pt x="4690110" y="685799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4690109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6857996"/>
                </a:moveTo>
                <a:lnTo>
                  <a:pt x="0" y="0"/>
                </a:lnTo>
              </a:path>
            </a:pathLst>
          </a:custGeom>
          <a:ln w="50800">
            <a:solidFill>
              <a:srgbClr val="12D1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160" dirty="0"/>
              <a:t>‹#›</a:t>
            </a:fld>
            <a:endParaRPr spc="16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13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32047" y="0"/>
            <a:ext cx="8759952" cy="6857997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0" y="0"/>
            <a:ext cx="6603365" cy="6858000"/>
          </a:xfrm>
          <a:custGeom>
            <a:avLst/>
            <a:gdLst/>
            <a:ahLst/>
            <a:cxnLst/>
            <a:rect l="l" t="t" r="r" b="b"/>
            <a:pathLst>
              <a:path w="6603365" h="6858000">
                <a:moveTo>
                  <a:pt x="5815387" y="0"/>
                </a:moveTo>
                <a:lnTo>
                  <a:pt x="0" y="0"/>
                </a:lnTo>
                <a:lnTo>
                  <a:pt x="0" y="6857996"/>
                </a:lnTo>
                <a:lnTo>
                  <a:pt x="6602908" y="6857996"/>
                </a:lnTo>
                <a:lnTo>
                  <a:pt x="5815387" y="0"/>
                </a:lnTo>
                <a:close/>
              </a:path>
            </a:pathLst>
          </a:custGeom>
          <a:solidFill>
            <a:srgbClr val="013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160" dirty="0"/>
              <a:t>‹#›</a:t>
            </a:fld>
            <a:endParaRPr spc="16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160" dirty="0"/>
              <a:t>‹#›</a:t>
            </a:fld>
            <a:endParaRPr spc="16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13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2710" y="104012"/>
            <a:ext cx="6926579" cy="1183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33171" y="1171052"/>
            <a:ext cx="10725657" cy="1982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642725" y="6446536"/>
            <a:ext cx="194309" cy="243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160" dirty="0"/>
              <a:t>‹#›</a:t>
            </a:fld>
            <a:endParaRPr spc="16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75538" y="2861818"/>
            <a:ext cx="519620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484" dirty="0">
                <a:solidFill>
                  <a:srgbClr val="FFFFFF"/>
                </a:solidFill>
              </a:rPr>
              <a:t>Сетевая</a:t>
            </a:r>
            <a:r>
              <a:rPr sz="4400" spc="-40" dirty="0">
                <a:solidFill>
                  <a:srgbClr val="FFFFFF"/>
                </a:solidFill>
              </a:rPr>
              <a:t> </a:t>
            </a:r>
            <a:r>
              <a:rPr sz="4400" spc="555" dirty="0">
                <a:solidFill>
                  <a:srgbClr val="FFFFFF"/>
                </a:solidFill>
              </a:rPr>
              <a:t>гигиена</a:t>
            </a:r>
            <a:endParaRPr sz="4400" dirty="0"/>
          </a:p>
        </p:txBody>
      </p:sp>
      <p:sp>
        <p:nvSpPr>
          <p:cNvPr id="4" name="object 4"/>
          <p:cNvSpPr/>
          <p:nvPr/>
        </p:nvSpPr>
        <p:spPr>
          <a:xfrm>
            <a:off x="5808751" y="0"/>
            <a:ext cx="790575" cy="6858000"/>
          </a:xfrm>
          <a:custGeom>
            <a:avLst/>
            <a:gdLst/>
            <a:ahLst/>
            <a:cxnLst/>
            <a:rect l="l" t="t" r="r" b="b"/>
            <a:pathLst>
              <a:path w="790575" h="6858000">
                <a:moveTo>
                  <a:pt x="0" y="0"/>
                </a:moveTo>
                <a:lnTo>
                  <a:pt x="790291" y="6857996"/>
                </a:lnTo>
              </a:path>
            </a:pathLst>
          </a:custGeom>
          <a:ln w="50799">
            <a:solidFill>
              <a:srgbClr val="EF0E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508760"/>
          </a:xfrm>
          <a:custGeom>
            <a:avLst/>
            <a:gdLst/>
            <a:ahLst/>
            <a:cxnLst/>
            <a:rect l="l" t="t" r="r" b="b"/>
            <a:pathLst>
              <a:path w="12192000" h="1508760">
                <a:moveTo>
                  <a:pt x="12191999" y="0"/>
                </a:moveTo>
                <a:lnTo>
                  <a:pt x="0" y="0"/>
                </a:lnTo>
                <a:lnTo>
                  <a:pt x="0" y="1508760"/>
                </a:lnTo>
                <a:lnTo>
                  <a:pt x="12191999" y="1508760"/>
                </a:lnTo>
                <a:lnTo>
                  <a:pt x="1219199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5720" marR="5080" indent="-33655">
              <a:lnSpc>
                <a:spcPts val="4320"/>
              </a:lnSpc>
              <a:spcBef>
                <a:spcPts val="640"/>
              </a:spcBef>
            </a:pPr>
            <a:r>
              <a:rPr spc="425" dirty="0"/>
              <a:t>Рекомендации</a:t>
            </a:r>
            <a:r>
              <a:rPr spc="-185" dirty="0"/>
              <a:t> </a:t>
            </a:r>
            <a:r>
              <a:rPr spc="400" dirty="0"/>
              <a:t>по</a:t>
            </a:r>
            <a:r>
              <a:rPr spc="-200" dirty="0"/>
              <a:t> </a:t>
            </a:r>
            <a:r>
              <a:rPr spc="325" dirty="0"/>
              <a:t>защите </a:t>
            </a:r>
            <a:r>
              <a:rPr spc="-1235" dirty="0"/>
              <a:t> </a:t>
            </a:r>
            <a:r>
              <a:rPr spc="195" dirty="0"/>
              <a:t>от</a:t>
            </a:r>
            <a:r>
              <a:rPr spc="-245" dirty="0"/>
              <a:t> </a:t>
            </a:r>
            <a:r>
              <a:rPr spc="310" dirty="0"/>
              <a:t>технологических</a:t>
            </a:r>
            <a:r>
              <a:rPr spc="-204" dirty="0"/>
              <a:t> </a:t>
            </a:r>
            <a:r>
              <a:rPr spc="335" dirty="0"/>
              <a:t>угроз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57783" y="3352546"/>
            <a:ext cx="1344295" cy="60515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83820" marR="5080" indent="-71755">
              <a:lnSpc>
                <a:spcPts val="2160"/>
              </a:lnSpc>
              <a:spcBef>
                <a:spcPts val="375"/>
              </a:spcBef>
            </a:pPr>
            <a:r>
              <a:rPr sz="2000" spc="150" dirty="0">
                <a:solidFill>
                  <a:srgbClr val="FFFFFF"/>
                </a:solidFill>
                <a:latin typeface="Tahoma"/>
                <a:cs typeface="Tahoma"/>
              </a:rPr>
              <a:t>Почтовые  фильтры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38750" y="3344671"/>
            <a:ext cx="14732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190" dirty="0">
                <a:solidFill>
                  <a:srgbClr val="FFFFFF"/>
                </a:solidFill>
                <a:latin typeface="Tahoma"/>
                <a:cs typeface="Tahoma"/>
              </a:rPr>
              <a:t>Анти</a:t>
            </a:r>
            <a:r>
              <a:rPr sz="2000" spc="185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2000" spc="260" dirty="0">
                <a:solidFill>
                  <a:srgbClr val="FFFFFF"/>
                </a:solidFill>
                <a:latin typeface="Tahoma"/>
                <a:cs typeface="Tahoma"/>
              </a:rPr>
              <a:t>ир</a:t>
            </a:r>
            <a:r>
              <a:rPr sz="2000" spc="160" dirty="0">
                <a:solidFill>
                  <a:srgbClr val="FFFFFF"/>
                </a:solidFill>
                <a:latin typeface="Tahoma"/>
                <a:cs typeface="Tahoma"/>
              </a:rPr>
              <a:t>ус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27657" y="5388965"/>
            <a:ext cx="3696335" cy="880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2280"/>
              </a:lnSpc>
              <a:spcBef>
                <a:spcPts val="105"/>
              </a:spcBef>
            </a:pPr>
            <a:r>
              <a:rPr sz="2000" spc="240" dirty="0">
                <a:solidFill>
                  <a:srgbClr val="FFFFFF"/>
                </a:solidFill>
                <a:latin typeface="Tahoma"/>
                <a:cs typeface="Tahoma"/>
              </a:rPr>
              <a:t>Ли</a:t>
            </a:r>
            <a:r>
              <a:rPr sz="2000" spc="210" dirty="0">
                <a:solidFill>
                  <a:srgbClr val="FFFFFF"/>
                </a:solidFill>
                <a:latin typeface="Tahoma"/>
                <a:cs typeface="Tahoma"/>
              </a:rPr>
              <a:t>ц</a:t>
            </a:r>
            <a:r>
              <a:rPr sz="2000" spc="200" dirty="0">
                <a:solidFill>
                  <a:srgbClr val="FFFFFF"/>
                </a:solidFill>
                <a:latin typeface="Tahoma"/>
                <a:cs typeface="Tahoma"/>
              </a:rPr>
              <a:t>енз</a:t>
            </a:r>
            <a:r>
              <a:rPr sz="2000" spc="21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2000" spc="200" dirty="0">
                <a:solidFill>
                  <a:srgbClr val="FFFFFF"/>
                </a:solidFill>
                <a:latin typeface="Tahoma"/>
                <a:cs typeface="Tahoma"/>
              </a:rPr>
              <a:t>онные</a:t>
            </a:r>
            <a:r>
              <a:rPr sz="20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50" dirty="0">
                <a:solidFill>
                  <a:srgbClr val="FFFFFF"/>
                </a:solidFill>
                <a:latin typeface="Tahoma"/>
                <a:cs typeface="Tahoma"/>
              </a:rPr>
              <a:t>пр</a:t>
            </a:r>
            <a:r>
              <a:rPr sz="2000" spc="175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2000" spc="125" dirty="0">
                <a:solidFill>
                  <a:srgbClr val="FFFFFF"/>
                </a:solidFill>
                <a:latin typeface="Tahoma"/>
                <a:cs typeface="Tahoma"/>
              </a:rPr>
              <a:t>г</a:t>
            </a:r>
            <a:r>
              <a:rPr sz="2000" spc="235" dirty="0">
                <a:solidFill>
                  <a:srgbClr val="FFFFFF"/>
                </a:solidFill>
                <a:latin typeface="Tahoma"/>
                <a:cs typeface="Tahoma"/>
              </a:rPr>
              <a:t>раммы</a:t>
            </a:r>
            <a:endParaRPr sz="2000">
              <a:latin typeface="Tahoma"/>
              <a:cs typeface="Tahoma"/>
            </a:endParaRPr>
          </a:p>
          <a:p>
            <a:pPr marL="165100" marR="160020" algn="ctr">
              <a:lnSpc>
                <a:spcPts val="2160"/>
              </a:lnSpc>
              <a:spcBef>
                <a:spcPts val="155"/>
              </a:spcBef>
            </a:pPr>
            <a:r>
              <a:rPr sz="2000" spc="250" dirty="0">
                <a:solidFill>
                  <a:srgbClr val="FFFFFF"/>
                </a:solidFill>
                <a:latin typeface="Tahoma"/>
                <a:cs typeface="Tahoma"/>
              </a:rPr>
              <a:t>и </a:t>
            </a:r>
            <a:r>
              <a:rPr sz="2000" spc="135" dirty="0">
                <a:solidFill>
                  <a:srgbClr val="FFFFFF"/>
                </a:solidFill>
                <a:latin typeface="Tahoma"/>
                <a:cs typeface="Tahoma"/>
              </a:rPr>
              <a:t>данные, </a:t>
            </a:r>
            <a:r>
              <a:rPr sz="2000" spc="180" dirty="0">
                <a:solidFill>
                  <a:srgbClr val="FFFFFF"/>
                </a:solidFill>
                <a:latin typeface="Tahoma"/>
                <a:cs typeface="Tahoma"/>
              </a:rPr>
              <a:t>полученные </a:t>
            </a:r>
            <a:r>
              <a:rPr sz="2000" spc="1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00" dirty="0">
                <a:solidFill>
                  <a:srgbClr val="FFFFFF"/>
                </a:solidFill>
                <a:latin typeface="Tahoma"/>
                <a:cs typeface="Tahoma"/>
              </a:rPr>
              <a:t>из</a:t>
            </a:r>
            <a:r>
              <a:rPr sz="20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70" dirty="0">
                <a:solidFill>
                  <a:srgbClr val="FFFFFF"/>
                </a:solidFill>
                <a:latin typeface="Tahoma"/>
                <a:cs typeface="Tahoma"/>
              </a:rPr>
              <a:t>надежных</a:t>
            </a:r>
            <a:r>
              <a:rPr sz="2000" spc="-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75" dirty="0">
                <a:solidFill>
                  <a:srgbClr val="FFFFFF"/>
                </a:solidFill>
                <a:latin typeface="Tahoma"/>
                <a:cs typeface="Tahoma"/>
              </a:rPr>
              <a:t>источников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312409" y="2080005"/>
            <a:ext cx="1325245" cy="1149985"/>
            <a:chOff x="5312409" y="2080005"/>
            <a:chExt cx="1325245" cy="1149985"/>
          </a:xfrm>
        </p:grpSpPr>
        <p:sp>
          <p:nvSpPr>
            <p:cNvPr id="8" name="object 8"/>
            <p:cNvSpPr/>
            <p:nvPr/>
          </p:nvSpPr>
          <p:spPr>
            <a:xfrm>
              <a:off x="5337809" y="2105405"/>
              <a:ext cx="1274445" cy="1099185"/>
            </a:xfrm>
            <a:custGeom>
              <a:avLst/>
              <a:gdLst/>
              <a:ahLst/>
              <a:cxnLst/>
              <a:rect l="l" t="t" r="r" b="b"/>
              <a:pathLst>
                <a:path w="1274445" h="1099185">
                  <a:moveTo>
                    <a:pt x="999363" y="0"/>
                  </a:moveTo>
                  <a:lnTo>
                    <a:pt x="274700" y="0"/>
                  </a:lnTo>
                  <a:lnTo>
                    <a:pt x="0" y="549402"/>
                  </a:lnTo>
                  <a:lnTo>
                    <a:pt x="274700" y="1098804"/>
                  </a:lnTo>
                  <a:lnTo>
                    <a:pt x="999363" y="1098804"/>
                  </a:lnTo>
                  <a:lnTo>
                    <a:pt x="1274064" y="549402"/>
                  </a:lnTo>
                  <a:lnTo>
                    <a:pt x="9993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337809" y="2105405"/>
              <a:ext cx="1274445" cy="1099185"/>
            </a:xfrm>
            <a:custGeom>
              <a:avLst/>
              <a:gdLst/>
              <a:ahLst/>
              <a:cxnLst/>
              <a:rect l="l" t="t" r="r" b="b"/>
              <a:pathLst>
                <a:path w="1274445" h="1099185">
                  <a:moveTo>
                    <a:pt x="0" y="549402"/>
                  </a:moveTo>
                  <a:lnTo>
                    <a:pt x="274700" y="0"/>
                  </a:lnTo>
                  <a:lnTo>
                    <a:pt x="999363" y="0"/>
                  </a:lnTo>
                  <a:lnTo>
                    <a:pt x="1274064" y="549402"/>
                  </a:lnTo>
                  <a:lnTo>
                    <a:pt x="999363" y="1098804"/>
                  </a:lnTo>
                  <a:lnTo>
                    <a:pt x="274700" y="1098804"/>
                  </a:lnTo>
                  <a:lnTo>
                    <a:pt x="0" y="549402"/>
                  </a:lnTo>
                  <a:close/>
                </a:path>
              </a:pathLst>
            </a:custGeom>
            <a:ln w="50800">
              <a:solidFill>
                <a:srgbClr val="12D1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21451" y="2212847"/>
              <a:ext cx="906779" cy="905255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3012694" y="4167885"/>
            <a:ext cx="1325245" cy="1149985"/>
            <a:chOff x="3012694" y="4167885"/>
            <a:chExt cx="1325245" cy="1149985"/>
          </a:xfrm>
        </p:grpSpPr>
        <p:sp>
          <p:nvSpPr>
            <p:cNvPr id="12" name="object 12"/>
            <p:cNvSpPr/>
            <p:nvPr/>
          </p:nvSpPr>
          <p:spPr>
            <a:xfrm>
              <a:off x="3038094" y="4193285"/>
              <a:ext cx="1274445" cy="1099185"/>
            </a:xfrm>
            <a:custGeom>
              <a:avLst/>
              <a:gdLst/>
              <a:ahLst/>
              <a:cxnLst/>
              <a:rect l="l" t="t" r="r" b="b"/>
              <a:pathLst>
                <a:path w="1274445" h="1099185">
                  <a:moveTo>
                    <a:pt x="999363" y="0"/>
                  </a:moveTo>
                  <a:lnTo>
                    <a:pt x="274701" y="0"/>
                  </a:lnTo>
                  <a:lnTo>
                    <a:pt x="0" y="549401"/>
                  </a:lnTo>
                  <a:lnTo>
                    <a:pt x="274701" y="1098804"/>
                  </a:lnTo>
                  <a:lnTo>
                    <a:pt x="999363" y="1098804"/>
                  </a:lnTo>
                  <a:lnTo>
                    <a:pt x="1274064" y="549401"/>
                  </a:lnTo>
                  <a:lnTo>
                    <a:pt x="9993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038094" y="4193285"/>
              <a:ext cx="1274445" cy="1099185"/>
            </a:xfrm>
            <a:custGeom>
              <a:avLst/>
              <a:gdLst/>
              <a:ahLst/>
              <a:cxnLst/>
              <a:rect l="l" t="t" r="r" b="b"/>
              <a:pathLst>
                <a:path w="1274445" h="1099185">
                  <a:moveTo>
                    <a:pt x="0" y="549401"/>
                  </a:moveTo>
                  <a:lnTo>
                    <a:pt x="274701" y="0"/>
                  </a:lnTo>
                  <a:lnTo>
                    <a:pt x="999363" y="0"/>
                  </a:lnTo>
                  <a:lnTo>
                    <a:pt x="1274064" y="549401"/>
                  </a:lnTo>
                  <a:lnTo>
                    <a:pt x="999363" y="1098804"/>
                  </a:lnTo>
                  <a:lnTo>
                    <a:pt x="274701" y="1098804"/>
                  </a:lnTo>
                  <a:lnTo>
                    <a:pt x="0" y="549401"/>
                  </a:lnTo>
                  <a:close/>
                </a:path>
              </a:pathLst>
            </a:custGeom>
            <a:ln w="50800">
              <a:solidFill>
                <a:srgbClr val="12D1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84220" y="4355591"/>
              <a:ext cx="780288" cy="780288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967486" y="2080005"/>
            <a:ext cx="1325245" cy="1149985"/>
            <a:chOff x="967486" y="2080005"/>
            <a:chExt cx="1325245" cy="1149985"/>
          </a:xfrm>
        </p:grpSpPr>
        <p:sp>
          <p:nvSpPr>
            <p:cNvPr id="16" name="object 16"/>
            <p:cNvSpPr/>
            <p:nvPr/>
          </p:nvSpPr>
          <p:spPr>
            <a:xfrm>
              <a:off x="992886" y="2105405"/>
              <a:ext cx="1274445" cy="1099185"/>
            </a:xfrm>
            <a:custGeom>
              <a:avLst/>
              <a:gdLst/>
              <a:ahLst/>
              <a:cxnLst/>
              <a:rect l="l" t="t" r="r" b="b"/>
              <a:pathLst>
                <a:path w="1274445" h="1099185">
                  <a:moveTo>
                    <a:pt x="999363" y="0"/>
                  </a:moveTo>
                  <a:lnTo>
                    <a:pt x="274700" y="0"/>
                  </a:lnTo>
                  <a:lnTo>
                    <a:pt x="0" y="549402"/>
                  </a:lnTo>
                  <a:lnTo>
                    <a:pt x="274700" y="1098804"/>
                  </a:lnTo>
                  <a:lnTo>
                    <a:pt x="999363" y="1098804"/>
                  </a:lnTo>
                  <a:lnTo>
                    <a:pt x="1274064" y="549402"/>
                  </a:lnTo>
                  <a:lnTo>
                    <a:pt x="9993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92886" y="2105405"/>
              <a:ext cx="1274445" cy="1099185"/>
            </a:xfrm>
            <a:custGeom>
              <a:avLst/>
              <a:gdLst/>
              <a:ahLst/>
              <a:cxnLst/>
              <a:rect l="l" t="t" r="r" b="b"/>
              <a:pathLst>
                <a:path w="1274445" h="1099185">
                  <a:moveTo>
                    <a:pt x="0" y="549402"/>
                  </a:moveTo>
                  <a:lnTo>
                    <a:pt x="274700" y="0"/>
                  </a:lnTo>
                  <a:lnTo>
                    <a:pt x="999363" y="0"/>
                  </a:lnTo>
                  <a:lnTo>
                    <a:pt x="1274064" y="549402"/>
                  </a:lnTo>
                  <a:lnTo>
                    <a:pt x="999363" y="1098804"/>
                  </a:lnTo>
                  <a:lnTo>
                    <a:pt x="274700" y="1098804"/>
                  </a:lnTo>
                  <a:lnTo>
                    <a:pt x="0" y="549402"/>
                  </a:lnTo>
                  <a:close/>
                </a:path>
              </a:pathLst>
            </a:custGeom>
            <a:ln w="50800">
              <a:solidFill>
                <a:srgbClr val="12D1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5588" y="2325623"/>
              <a:ext cx="708660" cy="708660"/>
            </a:xfrm>
            <a:prstGeom prst="rect">
              <a:avLst/>
            </a:prstGeom>
          </p:spPr>
        </p:pic>
      </p:grpSp>
      <p:pic>
        <p:nvPicPr>
          <p:cNvPr id="19" name="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1479803"/>
            <a:ext cx="12191238" cy="58674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6722109" y="5391708"/>
            <a:ext cx="2980690" cy="88011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 algn="ctr">
              <a:lnSpc>
                <a:spcPts val="2160"/>
              </a:lnSpc>
              <a:spcBef>
                <a:spcPts val="375"/>
              </a:spcBef>
            </a:pPr>
            <a:r>
              <a:rPr sz="2000" spc="155" dirty="0">
                <a:solidFill>
                  <a:srgbClr val="FFFFFF"/>
                </a:solidFill>
                <a:latin typeface="Tahoma"/>
                <a:cs typeface="Tahoma"/>
              </a:rPr>
              <a:t>Надежные,</a:t>
            </a:r>
            <a:r>
              <a:rPr sz="2000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85" dirty="0">
                <a:solidFill>
                  <a:srgbClr val="FFFFFF"/>
                </a:solidFill>
                <a:latin typeface="Tahoma"/>
                <a:cs typeface="Tahoma"/>
              </a:rPr>
              <a:t>регуляр</a:t>
            </a:r>
            <a:r>
              <a:rPr sz="2000" spc="204" dirty="0">
                <a:solidFill>
                  <a:srgbClr val="FFFFFF"/>
                </a:solidFill>
                <a:latin typeface="Tahoma"/>
                <a:cs typeface="Tahoma"/>
              </a:rPr>
              <a:t>н</a:t>
            </a:r>
            <a:r>
              <a:rPr sz="2000" spc="135" dirty="0">
                <a:solidFill>
                  <a:srgbClr val="FFFFFF"/>
                </a:solidFill>
                <a:latin typeface="Tahoma"/>
                <a:cs typeface="Tahoma"/>
              </a:rPr>
              <a:t>о  </a:t>
            </a:r>
            <a:r>
              <a:rPr sz="2000" spc="195" dirty="0">
                <a:solidFill>
                  <a:srgbClr val="FFFFFF"/>
                </a:solidFill>
                <a:latin typeface="Tahoma"/>
                <a:cs typeface="Tahoma"/>
              </a:rPr>
              <a:t>обновляемые</a:t>
            </a:r>
            <a:endParaRPr sz="2000">
              <a:latin typeface="Tahoma"/>
              <a:cs typeface="Tahoma"/>
            </a:endParaRPr>
          </a:p>
          <a:p>
            <a:pPr marL="635" algn="ctr">
              <a:lnSpc>
                <a:spcPts val="2130"/>
              </a:lnSpc>
            </a:pPr>
            <a:r>
              <a:rPr sz="2000" spc="200" dirty="0">
                <a:solidFill>
                  <a:srgbClr val="FFFFFF"/>
                </a:solidFill>
                <a:latin typeface="Tahoma"/>
                <a:cs typeface="Tahoma"/>
              </a:rPr>
              <a:t>пароли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7514590" y="4167885"/>
            <a:ext cx="1325245" cy="1105535"/>
            <a:chOff x="7514590" y="4167885"/>
            <a:chExt cx="1325245" cy="1105535"/>
          </a:xfrm>
        </p:grpSpPr>
        <p:sp>
          <p:nvSpPr>
            <p:cNvPr id="22" name="object 22"/>
            <p:cNvSpPr/>
            <p:nvPr/>
          </p:nvSpPr>
          <p:spPr>
            <a:xfrm>
              <a:off x="7539990" y="4193285"/>
              <a:ext cx="1274445" cy="1054735"/>
            </a:xfrm>
            <a:custGeom>
              <a:avLst/>
              <a:gdLst/>
              <a:ahLst/>
              <a:cxnLst/>
              <a:rect l="l" t="t" r="r" b="b"/>
              <a:pathLst>
                <a:path w="1274445" h="1054735">
                  <a:moveTo>
                    <a:pt x="1010411" y="0"/>
                  </a:moveTo>
                  <a:lnTo>
                    <a:pt x="263651" y="0"/>
                  </a:lnTo>
                  <a:lnTo>
                    <a:pt x="0" y="527303"/>
                  </a:lnTo>
                  <a:lnTo>
                    <a:pt x="263651" y="1054608"/>
                  </a:lnTo>
                  <a:lnTo>
                    <a:pt x="1010411" y="1054608"/>
                  </a:lnTo>
                  <a:lnTo>
                    <a:pt x="1274063" y="527303"/>
                  </a:lnTo>
                  <a:lnTo>
                    <a:pt x="10104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539990" y="4193285"/>
              <a:ext cx="1274445" cy="1054735"/>
            </a:xfrm>
            <a:custGeom>
              <a:avLst/>
              <a:gdLst/>
              <a:ahLst/>
              <a:cxnLst/>
              <a:rect l="l" t="t" r="r" b="b"/>
              <a:pathLst>
                <a:path w="1274445" h="1054735">
                  <a:moveTo>
                    <a:pt x="0" y="527303"/>
                  </a:moveTo>
                  <a:lnTo>
                    <a:pt x="263651" y="0"/>
                  </a:lnTo>
                  <a:lnTo>
                    <a:pt x="1010411" y="0"/>
                  </a:lnTo>
                  <a:lnTo>
                    <a:pt x="1274063" y="527303"/>
                  </a:lnTo>
                  <a:lnTo>
                    <a:pt x="1010411" y="1054608"/>
                  </a:lnTo>
                  <a:lnTo>
                    <a:pt x="263651" y="1054608"/>
                  </a:lnTo>
                  <a:lnTo>
                    <a:pt x="0" y="527303"/>
                  </a:lnTo>
                  <a:close/>
                </a:path>
              </a:pathLst>
            </a:custGeom>
            <a:ln w="50800">
              <a:solidFill>
                <a:srgbClr val="12D1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772400" y="4296155"/>
              <a:ext cx="838200" cy="839724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8932544" y="3342513"/>
            <a:ext cx="2411095" cy="60515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67640" marR="5080" indent="-155575">
              <a:lnSpc>
                <a:spcPts val="2160"/>
              </a:lnSpc>
              <a:spcBef>
                <a:spcPts val="375"/>
              </a:spcBef>
            </a:pPr>
            <a:r>
              <a:rPr sz="2000" spc="210" dirty="0">
                <a:solidFill>
                  <a:srgbClr val="FFFFFF"/>
                </a:solidFill>
                <a:latin typeface="Tahoma"/>
                <a:cs typeface="Tahoma"/>
              </a:rPr>
              <a:t>Резер</a:t>
            </a:r>
            <a:r>
              <a:rPr sz="2000" spc="215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2000" spc="200" dirty="0">
                <a:solidFill>
                  <a:srgbClr val="FFFFFF"/>
                </a:solidFill>
                <a:latin typeface="Tahoma"/>
                <a:cs typeface="Tahoma"/>
              </a:rPr>
              <a:t>ные</a:t>
            </a:r>
            <a:r>
              <a:rPr sz="20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90" dirty="0">
                <a:solidFill>
                  <a:srgbClr val="FFFFFF"/>
                </a:solidFill>
                <a:latin typeface="Tahoma"/>
                <a:cs typeface="Tahoma"/>
              </a:rPr>
              <a:t>копии  </a:t>
            </a:r>
            <a:r>
              <a:rPr sz="2000" spc="160" dirty="0">
                <a:solidFill>
                  <a:srgbClr val="FFFFFF"/>
                </a:solidFill>
                <a:latin typeface="Tahoma"/>
                <a:cs typeface="Tahoma"/>
              </a:rPr>
              <a:t>важных</a:t>
            </a:r>
            <a:r>
              <a:rPr sz="2000" spc="-1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65" dirty="0">
                <a:solidFill>
                  <a:srgbClr val="FFFFFF"/>
                </a:solidFill>
                <a:latin typeface="Tahoma"/>
                <a:cs typeface="Tahoma"/>
              </a:rPr>
              <a:t>данных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9450069" y="2075433"/>
            <a:ext cx="1325245" cy="1149985"/>
            <a:chOff x="9450069" y="2075433"/>
            <a:chExt cx="1325245" cy="1149985"/>
          </a:xfrm>
        </p:grpSpPr>
        <p:sp>
          <p:nvSpPr>
            <p:cNvPr id="27" name="object 27"/>
            <p:cNvSpPr/>
            <p:nvPr/>
          </p:nvSpPr>
          <p:spPr>
            <a:xfrm>
              <a:off x="9475469" y="2100833"/>
              <a:ext cx="1274445" cy="1099185"/>
            </a:xfrm>
            <a:custGeom>
              <a:avLst/>
              <a:gdLst/>
              <a:ahLst/>
              <a:cxnLst/>
              <a:rect l="l" t="t" r="r" b="b"/>
              <a:pathLst>
                <a:path w="1274445" h="1099185">
                  <a:moveTo>
                    <a:pt x="999362" y="0"/>
                  </a:moveTo>
                  <a:lnTo>
                    <a:pt x="274700" y="0"/>
                  </a:lnTo>
                  <a:lnTo>
                    <a:pt x="0" y="549401"/>
                  </a:lnTo>
                  <a:lnTo>
                    <a:pt x="274700" y="1098803"/>
                  </a:lnTo>
                  <a:lnTo>
                    <a:pt x="999362" y="1098803"/>
                  </a:lnTo>
                  <a:lnTo>
                    <a:pt x="1274063" y="549401"/>
                  </a:lnTo>
                  <a:lnTo>
                    <a:pt x="99936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9475469" y="2100833"/>
              <a:ext cx="1274445" cy="1099185"/>
            </a:xfrm>
            <a:custGeom>
              <a:avLst/>
              <a:gdLst/>
              <a:ahLst/>
              <a:cxnLst/>
              <a:rect l="l" t="t" r="r" b="b"/>
              <a:pathLst>
                <a:path w="1274445" h="1099185">
                  <a:moveTo>
                    <a:pt x="0" y="549401"/>
                  </a:moveTo>
                  <a:lnTo>
                    <a:pt x="274700" y="0"/>
                  </a:lnTo>
                  <a:lnTo>
                    <a:pt x="999362" y="0"/>
                  </a:lnTo>
                  <a:lnTo>
                    <a:pt x="1274063" y="549401"/>
                  </a:lnTo>
                  <a:lnTo>
                    <a:pt x="999362" y="1098803"/>
                  </a:lnTo>
                  <a:lnTo>
                    <a:pt x="274700" y="1098803"/>
                  </a:lnTo>
                  <a:lnTo>
                    <a:pt x="0" y="549401"/>
                  </a:lnTo>
                  <a:close/>
                </a:path>
              </a:pathLst>
            </a:custGeom>
            <a:ln w="50799">
              <a:solidFill>
                <a:srgbClr val="12D1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698735" y="2214371"/>
              <a:ext cx="876300" cy="876300"/>
            </a:xfrm>
            <a:prstGeom prst="rect">
              <a:avLst/>
            </a:prstGeom>
          </p:spPr>
        </p:pic>
      </p:grpSp>
      <p:sp>
        <p:nvSpPr>
          <p:cNvPr id="30" name="object 3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160" dirty="0"/>
              <a:t>2</a:t>
            </a:fld>
            <a:endParaRPr spc="16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4401820" cy="6908800"/>
            <a:chOff x="0" y="0"/>
            <a:chExt cx="4401820" cy="69088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4376420" cy="6858000"/>
            </a:xfrm>
            <a:custGeom>
              <a:avLst/>
              <a:gdLst/>
              <a:ahLst/>
              <a:cxnLst/>
              <a:rect l="l" t="t" r="r" b="b"/>
              <a:pathLst>
                <a:path w="4376420" h="6858000">
                  <a:moveTo>
                    <a:pt x="4376166" y="6857996"/>
                  </a:moveTo>
                  <a:lnTo>
                    <a:pt x="4376166" y="0"/>
                  </a:lnTo>
                  <a:lnTo>
                    <a:pt x="0" y="0"/>
                  </a:lnTo>
                  <a:lnTo>
                    <a:pt x="0" y="6857996"/>
                  </a:lnTo>
                  <a:lnTo>
                    <a:pt x="4376166" y="68579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376165" y="0"/>
              <a:ext cx="0" cy="6858000"/>
            </a:xfrm>
            <a:custGeom>
              <a:avLst/>
              <a:gdLst/>
              <a:ahLst/>
              <a:cxnLst/>
              <a:rect l="l" t="t" r="r" b="b"/>
              <a:pathLst>
                <a:path h="6858000">
                  <a:moveTo>
                    <a:pt x="0" y="6857996"/>
                  </a:moveTo>
                  <a:lnTo>
                    <a:pt x="0" y="0"/>
                  </a:lnTo>
                </a:path>
              </a:pathLst>
            </a:custGeom>
            <a:ln w="50800">
              <a:solidFill>
                <a:srgbClr val="12D1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63955" y="3487877"/>
            <a:ext cx="2654300" cy="1123315"/>
          </a:xfrm>
          <a:prstGeom prst="rect">
            <a:avLst/>
          </a:prstGeom>
        </p:spPr>
        <p:txBody>
          <a:bodyPr vert="horz" wrap="square" lIns="0" tIns="130175" rIns="0" bIns="0" rtlCol="0">
            <a:spAutoFit/>
          </a:bodyPr>
          <a:lstStyle/>
          <a:p>
            <a:pPr marL="12700" marR="5080">
              <a:lnSpc>
                <a:spcPts val="3840"/>
              </a:lnSpc>
              <a:spcBef>
                <a:spcPts val="1025"/>
              </a:spcBef>
            </a:pPr>
            <a:r>
              <a:rPr sz="4000" spc="315" dirty="0">
                <a:latin typeface="Tahoma"/>
                <a:cs typeface="Tahoma"/>
              </a:rPr>
              <a:t>Почтов</a:t>
            </a:r>
            <a:r>
              <a:rPr sz="4000" spc="380" dirty="0">
                <a:latin typeface="Tahoma"/>
                <a:cs typeface="Tahoma"/>
              </a:rPr>
              <a:t>ы</a:t>
            </a:r>
            <a:r>
              <a:rPr sz="4000" spc="265" dirty="0">
                <a:latin typeface="Tahoma"/>
                <a:cs typeface="Tahoma"/>
              </a:rPr>
              <a:t>е  </a:t>
            </a:r>
            <a:r>
              <a:rPr sz="4000" spc="290" dirty="0">
                <a:latin typeface="Tahoma"/>
                <a:cs typeface="Tahoma"/>
              </a:rPr>
              <a:t>фильтры</a:t>
            </a:r>
            <a:endParaRPr sz="4000">
              <a:latin typeface="Tahoma"/>
              <a:cs typeface="Tahom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86155" y="2447544"/>
            <a:ext cx="1169035" cy="932815"/>
            <a:chOff x="486155" y="2447544"/>
            <a:chExt cx="1169035" cy="932815"/>
          </a:xfrm>
        </p:grpSpPr>
        <p:sp>
          <p:nvSpPr>
            <p:cNvPr id="7" name="object 7"/>
            <p:cNvSpPr/>
            <p:nvPr/>
          </p:nvSpPr>
          <p:spPr>
            <a:xfrm>
              <a:off x="486155" y="3078480"/>
              <a:ext cx="245745" cy="302260"/>
            </a:xfrm>
            <a:custGeom>
              <a:avLst/>
              <a:gdLst/>
              <a:ahLst/>
              <a:cxnLst/>
              <a:rect l="l" t="t" r="r" b="b"/>
              <a:pathLst>
                <a:path w="245745" h="302260">
                  <a:moveTo>
                    <a:pt x="122681" y="0"/>
                  </a:moveTo>
                  <a:lnTo>
                    <a:pt x="83905" y="7693"/>
                  </a:lnTo>
                  <a:lnTo>
                    <a:pt x="50227" y="29114"/>
                  </a:lnTo>
                  <a:lnTo>
                    <a:pt x="23670" y="61776"/>
                  </a:lnTo>
                  <a:lnTo>
                    <a:pt x="6254" y="103193"/>
                  </a:lnTo>
                  <a:lnTo>
                    <a:pt x="0" y="150875"/>
                  </a:lnTo>
                  <a:lnTo>
                    <a:pt x="6254" y="198558"/>
                  </a:lnTo>
                  <a:lnTo>
                    <a:pt x="23670" y="239975"/>
                  </a:lnTo>
                  <a:lnTo>
                    <a:pt x="50227" y="272637"/>
                  </a:lnTo>
                  <a:lnTo>
                    <a:pt x="83905" y="294058"/>
                  </a:lnTo>
                  <a:lnTo>
                    <a:pt x="122681" y="301752"/>
                  </a:lnTo>
                  <a:lnTo>
                    <a:pt x="161458" y="294058"/>
                  </a:lnTo>
                  <a:lnTo>
                    <a:pt x="195136" y="272637"/>
                  </a:lnTo>
                  <a:lnTo>
                    <a:pt x="221693" y="239975"/>
                  </a:lnTo>
                  <a:lnTo>
                    <a:pt x="239109" y="198558"/>
                  </a:lnTo>
                  <a:lnTo>
                    <a:pt x="245364" y="150875"/>
                  </a:lnTo>
                  <a:lnTo>
                    <a:pt x="239109" y="103193"/>
                  </a:lnTo>
                  <a:lnTo>
                    <a:pt x="221693" y="61776"/>
                  </a:lnTo>
                  <a:lnTo>
                    <a:pt x="195136" y="29114"/>
                  </a:lnTo>
                  <a:lnTo>
                    <a:pt x="161458" y="7693"/>
                  </a:lnTo>
                  <a:lnTo>
                    <a:pt x="1226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1519" y="2447544"/>
              <a:ext cx="923544" cy="923543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455795" marR="5080">
              <a:lnSpc>
                <a:spcPct val="107000"/>
              </a:lnSpc>
              <a:spcBef>
                <a:spcPts val="95"/>
              </a:spcBef>
            </a:pPr>
            <a:r>
              <a:rPr spc="225" dirty="0"/>
              <a:t>Предназначены </a:t>
            </a:r>
            <a:r>
              <a:rPr spc="195" dirty="0"/>
              <a:t>для </a:t>
            </a:r>
            <a:r>
              <a:rPr spc="210" dirty="0"/>
              <a:t>фильтрациии </a:t>
            </a:r>
            <a:r>
              <a:rPr spc="300" dirty="0"/>
              <a:t>и </a:t>
            </a:r>
            <a:r>
              <a:rPr spc="305" dirty="0"/>
              <a:t> </a:t>
            </a:r>
            <a:r>
              <a:rPr spc="204" dirty="0"/>
              <a:t>удаления </a:t>
            </a:r>
            <a:r>
              <a:rPr spc="229" dirty="0"/>
              <a:t>спама </a:t>
            </a:r>
            <a:r>
              <a:rPr spc="295" dirty="0"/>
              <a:t>и </a:t>
            </a:r>
            <a:r>
              <a:rPr spc="204" dirty="0"/>
              <a:t>зараженных </a:t>
            </a:r>
            <a:r>
              <a:rPr spc="275" dirty="0"/>
              <a:t>писем </a:t>
            </a:r>
            <a:r>
              <a:rPr spc="-735" dirty="0"/>
              <a:t> </a:t>
            </a:r>
            <a:r>
              <a:rPr spc="210" dirty="0"/>
              <a:t>во </a:t>
            </a:r>
            <a:r>
              <a:rPr spc="220" dirty="0"/>
              <a:t>входящей </a:t>
            </a:r>
            <a:r>
              <a:rPr spc="225" dirty="0"/>
              <a:t>корреспонденции. </a:t>
            </a:r>
            <a:r>
              <a:rPr spc="190" dirty="0"/>
              <a:t>Как </a:t>
            </a:r>
            <a:r>
              <a:rPr spc="195" dirty="0"/>
              <a:t> </a:t>
            </a:r>
            <a:r>
              <a:rPr spc="175" dirty="0"/>
              <a:t>правило,</a:t>
            </a:r>
            <a:r>
              <a:rPr spc="-155" dirty="0"/>
              <a:t> </a:t>
            </a:r>
            <a:r>
              <a:rPr spc="180" dirty="0"/>
              <a:t>включаются</a:t>
            </a:r>
            <a:r>
              <a:rPr spc="-165" dirty="0"/>
              <a:t> </a:t>
            </a:r>
            <a:r>
              <a:rPr spc="300" dirty="0"/>
              <a:t>и</a:t>
            </a:r>
            <a:r>
              <a:rPr spc="-145" dirty="0"/>
              <a:t> </a:t>
            </a:r>
            <a:r>
              <a:rPr spc="190" dirty="0"/>
              <a:t>настраиваются </a:t>
            </a:r>
            <a:r>
              <a:rPr spc="-735" dirty="0"/>
              <a:t> </a:t>
            </a:r>
            <a:r>
              <a:rPr spc="190" dirty="0"/>
              <a:t>автоматически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160" dirty="0"/>
              <a:t>3</a:t>
            </a:fld>
            <a:endParaRPr spc="160" dirty="0"/>
          </a:p>
        </p:txBody>
      </p:sp>
      <p:sp>
        <p:nvSpPr>
          <p:cNvPr id="10" name="object 10"/>
          <p:cNvSpPr txBox="1"/>
          <p:nvPr/>
        </p:nvSpPr>
        <p:spPr>
          <a:xfrm>
            <a:off x="5176773" y="3721337"/>
            <a:ext cx="5849620" cy="1591945"/>
          </a:xfrm>
          <a:prstGeom prst="rect">
            <a:avLst/>
          </a:prstGeom>
        </p:spPr>
        <p:txBody>
          <a:bodyPr vert="horz" wrap="square" lIns="0" tIns="3936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9"/>
              </a:spcBef>
            </a:pPr>
            <a:r>
              <a:rPr sz="2400" spc="290" dirty="0">
                <a:solidFill>
                  <a:srgbClr val="FFFFFF"/>
                </a:solidFill>
                <a:latin typeface="Tahoma"/>
                <a:cs typeface="Tahoma"/>
              </a:rPr>
              <a:t>НЕ</a:t>
            </a:r>
            <a:r>
              <a:rPr sz="2400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235" dirty="0">
                <a:solidFill>
                  <a:srgbClr val="FFFFFF"/>
                </a:solidFill>
                <a:latin typeface="Tahoma"/>
                <a:cs typeface="Tahoma"/>
              </a:rPr>
              <a:t>ОТКЛЮЧАЙТЕ</a:t>
            </a:r>
            <a:r>
              <a:rPr sz="24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37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2400" spc="-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290" dirty="0">
                <a:solidFill>
                  <a:srgbClr val="FFFFFF"/>
                </a:solidFill>
                <a:latin typeface="Tahoma"/>
                <a:cs typeface="Tahoma"/>
              </a:rPr>
              <a:t>НЕ</a:t>
            </a:r>
            <a:r>
              <a:rPr sz="2400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285" dirty="0">
                <a:solidFill>
                  <a:srgbClr val="FFFFFF"/>
                </a:solidFill>
                <a:latin typeface="Tahoma"/>
                <a:cs typeface="Tahoma"/>
              </a:rPr>
              <a:t>ИЗМЕНЯЙТЕ</a:t>
            </a:r>
            <a:endParaRPr sz="2400">
              <a:latin typeface="Tahoma"/>
              <a:cs typeface="Tahoma"/>
            </a:endParaRPr>
          </a:p>
          <a:p>
            <a:pPr marL="12700" marR="307975">
              <a:lnSpc>
                <a:spcPct val="106700"/>
              </a:lnSpc>
              <a:spcBef>
                <a:spcPts val="10"/>
              </a:spcBef>
              <a:tabLst>
                <a:tab pos="5081905" algn="l"/>
              </a:tabLst>
            </a:pPr>
            <a:r>
              <a:rPr sz="2400" spc="200" dirty="0">
                <a:solidFill>
                  <a:srgbClr val="FFFFFF"/>
                </a:solidFill>
                <a:latin typeface="Tahoma"/>
                <a:cs typeface="Tahoma"/>
              </a:rPr>
              <a:t>у</a:t>
            </a:r>
            <a:r>
              <a:rPr sz="2400" spc="190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2400" spc="70" dirty="0">
                <a:solidFill>
                  <a:srgbClr val="FFFFFF"/>
                </a:solidFill>
                <a:latin typeface="Tahoma"/>
                <a:cs typeface="Tahoma"/>
              </a:rPr>
              <a:t>т</a:t>
            </a:r>
            <a:r>
              <a:rPr sz="2400" spc="85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2400" spc="235" dirty="0">
                <a:solidFill>
                  <a:srgbClr val="FFFFFF"/>
                </a:solidFill>
                <a:latin typeface="Tahoma"/>
                <a:cs typeface="Tahoma"/>
              </a:rPr>
              <a:t>новки</a:t>
            </a:r>
            <a:r>
              <a:rPr sz="2400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155" dirty="0">
                <a:solidFill>
                  <a:srgbClr val="FFFFFF"/>
                </a:solidFill>
                <a:latin typeface="Tahoma"/>
                <a:cs typeface="Tahoma"/>
              </a:rPr>
              <a:t>почт</a:t>
            </a:r>
            <a:r>
              <a:rPr sz="2400" spc="175" dirty="0">
                <a:solidFill>
                  <a:srgbClr val="FFFFFF"/>
                </a:solidFill>
                <a:latin typeface="Tahoma"/>
                <a:cs typeface="Tahoma"/>
              </a:rPr>
              <a:t>овых</a:t>
            </a:r>
            <a:r>
              <a:rPr sz="24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135" dirty="0">
                <a:solidFill>
                  <a:srgbClr val="FFFFFF"/>
                </a:solidFill>
                <a:latin typeface="Tahoma"/>
                <a:cs typeface="Tahoma"/>
              </a:rPr>
              <a:t>фильтров.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400" spc="220" dirty="0">
                <a:solidFill>
                  <a:srgbClr val="FFFFFF"/>
                </a:solidFill>
                <a:latin typeface="Tahoma"/>
                <a:cs typeface="Tahoma"/>
              </a:rPr>
              <a:t>НЕ  </a:t>
            </a:r>
            <a:r>
              <a:rPr sz="2400" spc="275" dirty="0">
                <a:solidFill>
                  <a:srgbClr val="FFFFFF"/>
                </a:solidFill>
                <a:latin typeface="Tahoma"/>
                <a:cs typeface="Tahoma"/>
              </a:rPr>
              <a:t>ОТКРЫВАЙТЕ</a:t>
            </a:r>
            <a:r>
              <a:rPr sz="2400" spc="-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29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2400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290" dirty="0">
                <a:solidFill>
                  <a:srgbClr val="FFFFFF"/>
                </a:solidFill>
                <a:latin typeface="Tahoma"/>
                <a:cs typeface="Tahoma"/>
              </a:rPr>
              <a:t>НЕ</a:t>
            </a:r>
            <a:r>
              <a:rPr sz="2400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254" dirty="0">
                <a:solidFill>
                  <a:srgbClr val="FFFFFF"/>
                </a:solidFill>
                <a:latin typeface="Tahoma"/>
                <a:cs typeface="Tahoma"/>
              </a:rPr>
              <a:t>ИССЛЕДУЙТЕ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sz="2400" spc="200" dirty="0">
                <a:solidFill>
                  <a:srgbClr val="FFFFFF"/>
                </a:solidFill>
                <a:latin typeface="Tahoma"/>
                <a:cs typeface="Tahoma"/>
              </a:rPr>
              <a:t>папку</a:t>
            </a:r>
            <a:r>
              <a:rPr sz="2400" spc="-1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90" dirty="0">
                <a:solidFill>
                  <a:srgbClr val="FFFFFF"/>
                </a:solidFill>
                <a:latin typeface="Tahoma"/>
                <a:cs typeface="Tahoma"/>
              </a:rPr>
              <a:t>«спам»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4871085" cy="6908800"/>
            <a:chOff x="0" y="0"/>
            <a:chExt cx="4871085" cy="69088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4845685" cy="6858000"/>
            </a:xfrm>
            <a:custGeom>
              <a:avLst/>
              <a:gdLst/>
              <a:ahLst/>
              <a:cxnLst/>
              <a:rect l="l" t="t" r="r" b="b"/>
              <a:pathLst>
                <a:path w="4845685" h="6858000">
                  <a:moveTo>
                    <a:pt x="4845558" y="6857996"/>
                  </a:moveTo>
                  <a:lnTo>
                    <a:pt x="4845558" y="0"/>
                  </a:lnTo>
                  <a:lnTo>
                    <a:pt x="0" y="0"/>
                  </a:lnTo>
                  <a:lnTo>
                    <a:pt x="0" y="6857996"/>
                  </a:lnTo>
                  <a:lnTo>
                    <a:pt x="4845558" y="68579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845558" y="0"/>
              <a:ext cx="0" cy="6858000"/>
            </a:xfrm>
            <a:custGeom>
              <a:avLst/>
              <a:gdLst/>
              <a:ahLst/>
              <a:cxnLst/>
              <a:rect l="l" t="t" r="r" b="b"/>
              <a:pathLst>
                <a:path h="6858000">
                  <a:moveTo>
                    <a:pt x="0" y="6857996"/>
                  </a:moveTo>
                  <a:lnTo>
                    <a:pt x="0" y="0"/>
                  </a:lnTo>
                </a:path>
              </a:pathLst>
            </a:custGeom>
            <a:ln w="50800">
              <a:solidFill>
                <a:srgbClr val="12D1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63955" y="2772282"/>
            <a:ext cx="3307079" cy="2465070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12700" marR="5080">
              <a:lnSpc>
                <a:spcPts val="3070"/>
              </a:lnSpc>
              <a:spcBef>
                <a:spcPts val="844"/>
              </a:spcBef>
            </a:pPr>
            <a:r>
              <a:rPr sz="3200" spc="375" dirty="0">
                <a:latin typeface="Tahoma"/>
                <a:cs typeface="Tahoma"/>
              </a:rPr>
              <a:t>Ли</a:t>
            </a:r>
            <a:r>
              <a:rPr sz="3200" spc="350" dirty="0">
                <a:latin typeface="Tahoma"/>
                <a:cs typeface="Tahoma"/>
              </a:rPr>
              <a:t>ц</a:t>
            </a:r>
            <a:r>
              <a:rPr sz="3200" spc="295" dirty="0">
                <a:latin typeface="Tahoma"/>
                <a:cs typeface="Tahoma"/>
              </a:rPr>
              <a:t>ензионные  </a:t>
            </a:r>
            <a:r>
              <a:rPr sz="3200" spc="350" dirty="0">
                <a:latin typeface="Tahoma"/>
                <a:cs typeface="Tahoma"/>
              </a:rPr>
              <a:t>программы</a:t>
            </a:r>
            <a:endParaRPr sz="3200">
              <a:latin typeface="Tahoma"/>
              <a:cs typeface="Tahoma"/>
            </a:endParaRPr>
          </a:p>
          <a:p>
            <a:pPr marL="12700" marR="509905">
              <a:lnSpc>
                <a:spcPct val="80000"/>
              </a:lnSpc>
              <a:spcBef>
                <a:spcPts val="30"/>
              </a:spcBef>
            </a:pPr>
            <a:r>
              <a:rPr sz="3200" spc="400" dirty="0">
                <a:latin typeface="Tahoma"/>
                <a:cs typeface="Tahoma"/>
              </a:rPr>
              <a:t>и </a:t>
            </a:r>
            <a:r>
              <a:rPr sz="3200" spc="215" dirty="0">
                <a:latin typeface="Tahoma"/>
                <a:cs typeface="Tahoma"/>
              </a:rPr>
              <a:t>данные, </a:t>
            </a:r>
            <a:r>
              <a:rPr sz="3200" spc="220" dirty="0">
                <a:latin typeface="Tahoma"/>
                <a:cs typeface="Tahoma"/>
              </a:rPr>
              <a:t> </a:t>
            </a:r>
            <a:r>
              <a:rPr sz="3200" spc="285" dirty="0">
                <a:latin typeface="Tahoma"/>
                <a:cs typeface="Tahoma"/>
              </a:rPr>
              <a:t>полученные </a:t>
            </a:r>
            <a:r>
              <a:rPr sz="3200" spc="-985" dirty="0">
                <a:latin typeface="Tahoma"/>
                <a:cs typeface="Tahoma"/>
              </a:rPr>
              <a:t> </a:t>
            </a:r>
            <a:r>
              <a:rPr sz="3200" spc="320" dirty="0">
                <a:latin typeface="Tahoma"/>
                <a:cs typeface="Tahoma"/>
              </a:rPr>
              <a:t>из</a:t>
            </a:r>
            <a:r>
              <a:rPr sz="3200" spc="-245" dirty="0">
                <a:latin typeface="Tahoma"/>
                <a:cs typeface="Tahoma"/>
              </a:rPr>
              <a:t> </a:t>
            </a:r>
            <a:r>
              <a:rPr sz="3200" spc="275" dirty="0">
                <a:latin typeface="Tahoma"/>
                <a:cs typeface="Tahoma"/>
              </a:rPr>
              <a:t>надежных </a:t>
            </a:r>
            <a:r>
              <a:rPr sz="3200" spc="-985" dirty="0">
                <a:latin typeface="Tahoma"/>
                <a:cs typeface="Tahoma"/>
              </a:rPr>
              <a:t> </a:t>
            </a:r>
            <a:r>
              <a:rPr sz="3200" spc="280" dirty="0">
                <a:latin typeface="Tahoma"/>
                <a:cs typeface="Tahoma"/>
              </a:rPr>
              <a:t>источников</a:t>
            </a:r>
            <a:endParaRPr sz="3200">
              <a:latin typeface="Tahoma"/>
              <a:cs typeface="Tahom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86155" y="1478280"/>
            <a:ext cx="1134110" cy="1972310"/>
            <a:chOff x="486155" y="1478280"/>
            <a:chExt cx="1134110" cy="1972310"/>
          </a:xfrm>
        </p:grpSpPr>
        <p:sp>
          <p:nvSpPr>
            <p:cNvPr id="7" name="object 7"/>
            <p:cNvSpPr/>
            <p:nvPr/>
          </p:nvSpPr>
          <p:spPr>
            <a:xfrm>
              <a:off x="486155" y="3148584"/>
              <a:ext cx="245745" cy="302260"/>
            </a:xfrm>
            <a:custGeom>
              <a:avLst/>
              <a:gdLst/>
              <a:ahLst/>
              <a:cxnLst/>
              <a:rect l="l" t="t" r="r" b="b"/>
              <a:pathLst>
                <a:path w="245745" h="302260">
                  <a:moveTo>
                    <a:pt x="122681" y="0"/>
                  </a:moveTo>
                  <a:lnTo>
                    <a:pt x="83905" y="7693"/>
                  </a:lnTo>
                  <a:lnTo>
                    <a:pt x="50227" y="29114"/>
                  </a:lnTo>
                  <a:lnTo>
                    <a:pt x="23670" y="61776"/>
                  </a:lnTo>
                  <a:lnTo>
                    <a:pt x="6254" y="103193"/>
                  </a:lnTo>
                  <a:lnTo>
                    <a:pt x="0" y="150875"/>
                  </a:lnTo>
                  <a:lnTo>
                    <a:pt x="6254" y="198558"/>
                  </a:lnTo>
                  <a:lnTo>
                    <a:pt x="23670" y="239975"/>
                  </a:lnTo>
                  <a:lnTo>
                    <a:pt x="50227" y="272637"/>
                  </a:lnTo>
                  <a:lnTo>
                    <a:pt x="83905" y="294058"/>
                  </a:lnTo>
                  <a:lnTo>
                    <a:pt x="122681" y="301751"/>
                  </a:lnTo>
                  <a:lnTo>
                    <a:pt x="161458" y="294058"/>
                  </a:lnTo>
                  <a:lnTo>
                    <a:pt x="195136" y="272637"/>
                  </a:lnTo>
                  <a:lnTo>
                    <a:pt x="221693" y="239975"/>
                  </a:lnTo>
                  <a:lnTo>
                    <a:pt x="239109" y="198558"/>
                  </a:lnTo>
                  <a:lnTo>
                    <a:pt x="245364" y="150875"/>
                  </a:lnTo>
                  <a:lnTo>
                    <a:pt x="239109" y="103193"/>
                  </a:lnTo>
                  <a:lnTo>
                    <a:pt x="221693" y="61776"/>
                  </a:lnTo>
                  <a:lnTo>
                    <a:pt x="195136" y="29114"/>
                  </a:lnTo>
                  <a:lnTo>
                    <a:pt x="161458" y="7693"/>
                  </a:lnTo>
                  <a:lnTo>
                    <a:pt x="1226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6467" y="1478280"/>
              <a:ext cx="923544" cy="923544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5690108" y="1031849"/>
            <a:ext cx="5059680" cy="1982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7000"/>
              </a:lnSpc>
              <a:spcBef>
                <a:spcPts val="100"/>
              </a:spcBef>
            </a:pPr>
            <a:r>
              <a:rPr sz="2000" spc="195" dirty="0">
                <a:solidFill>
                  <a:srgbClr val="FFFFFF"/>
                </a:solidFill>
                <a:latin typeface="Tahoma"/>
                <a:cs typeface="Tahoma"/>
              </a:rPr>
              <a:t>Пиратские</a:t>
            </a:r>
            <a:r>
              <a:rPr sz="2000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15" dirty="0">
                <a:solidFill>
                  <a:srgbClr val="FFFFFF"/>
                </a:solidFill>
                <a:latin typeface="Tahoma"/>
                <a:cs typeface="Tahoma"/>
              </a:rPr>
              <a:t>копии</a:t>
            </a:r>
            <a:r>
              <a:rPr sz="20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5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20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04" dirty="0">
                <a:solidFill>
                  <a:srgbClr val="FFFFFF"/>
                </a:solidFill>
                <a:latin typeface="Tahoma"/>
                <a:cs typeface="Tahoma"/>
              </a:rPr>
              <a:t>нелицензионное </a:t>
            </a:r>
            <a:r>
              <a:rPr sz="2000" spc="-6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15" dirty="0">
                <a:solidFill>
                  <a:srgbClr val="FFFFFF"/>
                </a:solidFill>
                <a:latin typeface="Tahoma"/>
                <a:cs typeface="Tahoma"/>
              </a:rPr>
              <a:t>программное</a:t>
            </a:r>
            <a:r>
              <a:rPr sz="2000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95" dirty="0">
                <a:solidFill>
                  <a:srgbClr val="FFFFFF"/>
                </a:solidFill>
                <a:latin typeface="Tahoma"/>
                <a:cs typeface="Tahoma"/>
              </a:rPr>
              <a:t>обеспечение</a:t>
            </a:r>
            <a:r>
              <a:rPr sz="2000" spc="-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85" dirty="0">
                <a:solidFill>
                  <a:srgbClr val="FFFFFF"/>
                </a:solidFill>
                <a:latin typeface="Tahoma"/>
                <a:cs typeface="Tahoma"/>
              </a:rPr>
              <a:t>—</a:t>
            </a:r>
            <a:r>
              <a:rPr sz="20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10" dirty="0">
                <a:solidFill>
                  <a:srgbClr val="FFFFFF"/>
                </a:solidFill>
                <a:latin typeface="Tahoma"/>
                <a:cs typeface="Tahoma"/>
              </a:rPr>
              <a:t>самый </a:t>
            </a:r>
            <a:r>
              <a:rPr sz="2000" spc="-6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90" dirty="0">
                <a:solidFill>
                  <a:srgbClr val="FFFFFF"/>
                </a:solidFill>
                <a:latin typeface="Tahoma"/>
                <a:cs typeface="Tahoma"/>
              </a:rPr>
              <a:t>простой</a:t>
            </a:r>
            <a:r>
              <a:rPr sz="20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5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20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90" dirty="0">
                <a:solidFill>
                  <a:srgbClr val="FFFFFF"/>
                </a:solidFill>
                <a:latin typeface="Tahoma"/>
                <a:cs typeface="Tahoma"/>
              </a:rPr>
              <a:t>быстрый</a:t>
            </a:r>
            <a:r>
              <a:rPr sz="20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04" dirty="0">
                <a:solidFill>
                  <a:srgbClr val="FFFFFF"/>
                </a:solidFill>
                <a:latin typeface="Tahoma"/>
                <a:cs typeface="Tahoma"/>
              </a:rPr>
              <a:t>способ</a:t>
            </a:r>
            <a:r>
              <a:rPr sz="20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50" dirty="0">
                <a:solidFill>
                  <a:srgbClr val="FFFFFF"/>
                </a:solidFill>
                <a:latin typeface="Tahoma"/>
                <a:cs typeface="Tahoma"/>
              </a:rPr>
              <a:t>получить </a:t>
            </a:r>
            <a:r>
              <a:rPr sz="2000" spc="1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75" dirty="0">
                <a:solidFill>
                  <a:srgbClr val="FFFFFF"/>
                </a:solidFill>
                <a:latin typeface="Tahoma"/>
                <a:cs typeface="Tahoma"/>
              </a:rPr>
              <a:t>сразу</a:t>
            </a:r>
            <a:r>
              <a:rPr sz="2000" spc="-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80" dirty="0">
                <a:solidFill>
                  <a:srgbClr val="FFFFFF"/>
                </a:solidFill>
                <a:latin typeface="Tahoma"/>
                <a:cs typeface="Tahoma"/>
              </a:rPr>
              <a:t>несколько</a:t>
            </a:r>
            <a:r>
              <a:rPr sz="20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70" dirty="0">
                <a:solidFill>
                  <a:srgbClr val="FFFFFF"/>
                </a:solidFill>
                <a:latin typeface="Tahoma"/>
                <a:cs typeface="Tahoma"/>
              </a:rPr>
              <a:t>типов</a:t>
            </a:r>
            <a:r>
              <a:rPr sz="2000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95" dirty="0">
                <a:solidFill>
                  <a:srgbClr val="FFFFFF"/>
                </a:solidFill>
                <a:latin typeface="Tahoma"/>
                <a:cs typeface="Tahoma"/>
              </a:rPr>
              <a:t>вредоносного </a:t>
            </a:r>
            <a:r>
              <a:rPr sz="2000" spc="-6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10" dirty="0">
                <a:solidFill>
                  <a:srgbClr val="FFFFFF"/>
                </a:solidFill>
                <a:latin typeface="Tahoma"/>
                <a:cs typeface="Tahoma"/>
              </a:rPr>
              <a:t>программного </a:t>
            </a:r>
            <a:r>
              <a:rPr sz="2000" spc="195" dirty="0">
                <a:solidFill>
                  <a:srgbClr val="FFFFFF"/>
                </a:solidFill>
                <a:latin typeface="Tahoma"/>
                <a:cs typeface="Tahoma"/>
              </a:rPr>
              <a:t>обеспечения </a:t>
            </a:r>
            <a:r>
              <a:rPr sz="2000" spc="170" dirty="0">
                <a:solidFill>
                  <a:srgbClr val="FFFFFF"/>
                </a:solidFill>
                <a:latin typeface="Tahoma"/>
                <a:cs typeface="Tahoma"/>
              </a:rPr>
              <a:t>на </a:t>
            </a:r>
            <a:r>
              <a:rPr sz="2000" spc="204" dirty="0">
                <a:solidFill>
                  <a:srgbClr val="FFFFFF"/>
                </a:solidFill>
                <a:latin typeface="Tahoma"/>
                <a:cs typeface="Tahoma"/>
              </a:rPr>
              <a:t>свои </a:t>
            </a:r>
            <a:r>
              <a:rPr sz="2000" spc="-6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55" dirty="0">
                <a:solidFill>
                  <a:srgbClr val="FFFFFF"/>
                </a:solidFill>
                <a:latin typeface="Tahoma"/>
                <a:cs typeface="Tahoma"/>
              </a:rPr>
              <a:t>устройства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160" dirty="0"/>
              <a:t>4</a:t>
            </a:fld>
            <a:endParaRPr spc="160" dirty="0"/>
          </a:p>
        </p:txBody>
      </p:sp>
      <p:sp>
        <p:nvSpPr>
          <p:cNvPr id="10" name="object 10"/>
          <p:cNvSpPr txBox="1"/>
          <p:nvPr/>
        </p:nvSpPr>
        <p:spPr>
          <a:xfrm>
            <a:off x="5690108" y="3315436"/>
            <a:ext cx="5655945" cy="2308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59105">
              <a:lnSpc>
                <a:spcPct val="107000"/>
              </a:lnSpc>
              <a:spcBef>
                <a:spcPts val="100"/>
              </a:spcBef>
            </a:pPr>
            <a:r>
              <a:rPr sz="2000" spc="235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2000" spc="215" dirty="0">
                <a:solidFill>
                  <a:srgbClr val="FFFFFF"/>
                </a:solidFill>
                <a:latin typeface="Tahoma"/>
                <a:cs typeface="Tahoma"/>
              </a:rPr>
              <a:t>амый</a:t>
            </a:r>
            <a:r>
              <a:rPr sz="20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70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2000" spc="170" dirty="0">
                <a:solidFill>
                  <a:srgbClr val="FFFFFF"/>
                </a:solidFill>
                <a:latin typeface="Tahoma"/>
                <a:cs typeface="Tahoma"/>
              </a:rPr>
              <a:t>ас</a:t>
            </a:r>
            <a:r>
              <a:rPr sz="2000" spc="200" dirty="0">
                <a:solidFill>
                  <a:srgbClr val="FFFFFF"/>
                </a:solidFill>
                <a:latin typeface="Tahoma"/>
                <a:cs typeface="Tahoma"/>
              </a:rPr>
              <a:t>п</a:t>
            </a:r>
            <a:r>
              <a:rPr sz="2000" spc="270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2000" spc="160" dirty="0">
                <a:solidFill>
                  <a:srgbClr val="FFFFFF"/>
                </a:solidFill>
                <a:latin typeface="Tahoma"/>
                <a:cs typeface="Tahoma"/>
              </a:rPr>
              <a:t>ост</a:t>
            </a:r>
            <a:r>
              <a:rPr sz="2000" spc="195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2000" spc="185" dirty="0">
                <a:solidFill>
                  <a:srgbClr val="FFFFFF"/>
                </a:solidFill>
                <a:latin typeface="Tahoma"/>
                <a:cs typeface="Tahoma"/>
              </a:rPr>
              <a:t>ане</a:t>
            </a:r>
            <a:r>
              <a:rPr sz="2000" spc="200" dirty="0">
                <a:solidFill>
                  <a:srgbClr val="FFFFFF"/>
                </a:solidFill>
                <a:latin typeface="Tahoma"/>
                <a:cs typeface="Tahoma"/>
              </a:rPr>
              <a:t>н</a:t>
            </a:r>
            <a:r>
              <a:rPr sz="2000" spc="204" dirty="0">
                <a:solidFill>
                  <a:srgbClr val="FFFFFF"/>
                </a:solidFill>
                <a:latin typeface="Tahoma"/>
                <a:cs typeface="Tahoma"/>
              </a:rPr>
              <a:t>ны</a:t>
            </a:r>
            <a:r>
              <a:rPr sz="2000" spc="250" dirty="0">
                <a:solidFill>
                  <a:srgbClr val="FFFFFF"/>
                </a:solidFill>
                <a:latin typeface="Tahoma"/>
                <a:cs typeface="Tahoma"/>
              </a:rPr>
              <a:t>й</a:t>
            </a:r>
            <a:r>
              <a:rPr sz="2000" spc="-1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-90" dirty="0">
                <a:solidFill>
                  <a:srgbClr val="FFFFFF"/>
                </a:solidFill>
                <a:latin typeface="Tahoma"/>
                <a:cs typeface="Tahoma"/>
              </a:rPr>
              <a:t>–</a:t>
            </a:r>
            <a:r>
              <a:rPr sz="20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70" dirty="0">
                <a:solidFill>
                  <a:srgbClr val="FFFFFF"/>
                </a:solidFill>
                <a:latin typeface="Tahoma"/>
                <a:cs typeface="Tahoma"/>
              </a:rPr>
              <a:t>троян</a:t>
            </a:r>
            <a:r>
              <a:rPr sz="2000" spc="-185" dirty="0">
                <a:solidFill>
                  <a:srgbClr val="FFFFFF"/>
                </a:solidFill>
                <a:latin typeface="Tahoma"/>
                <a:cs typeface="Tahoma"/>
              </a:rPr>
              <a:t>,  </a:t>
            </a:r>
            <a:r>
              <a:rPr sz="2000" spc="180" dirty="0">
                <a:solidFill>
                  <a:srgbClr val="FFFFFF"/>
                </a:solidFill>
                <a:latin typeface="Tahoma"/>
                <a:cs typeface="Tahoma"/>
              </a:rPr>
              <a:t>который</a:t>
            </a:r>
            <a:r>
              <a:rPr sz="20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75" dirty="0">
                <a:solidFill>
                  <a:srgbClr val="FFFFFF"/>
                </a:solidFill>
                <a:latin typeface="Tahoma"/>
                <a:cs typeface="Tahoma"/>
              </a:rPr>
              <a:t>функционирует</a:t>
            </a:r>
            <a:r>
              <a:rPr sz="20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75" dirty="0">
                <a:solidFill>
                  <a:srgbClr val="FFFFFF"/>
                </a:solidFill>
                <a:latin typeface="Tahoma"/>
                <a:cs typeface="Tahoma"/>
              </a:rPr>
              <a:t>внутри</a:t>
            </a:r>
            <a:r>
              <a:rPr sz="20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55" dirty="0">
                <a:solidFill>
                  <a:srgbClr val="FFFFFF"/>
                </a:solidFill>
                <a:latin typeface="Tahoma"/>
                <a:cs typeface="Tahoma"/>
              </a:rPr>
              <a:t>почти </a:t>
            </a:r>
            <a:r>
              <a:rPr sz="2000" spc="-6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85" dirty="0">
                <a:solidFill>
                  <a:srgbClr val="FFFFFF"/>
                </a:solidFill>
                <a:latin typeface="Tahoma"/>
                <a:cs typeface="Tahoma"/>
              </a:rPr>
              <a:t>каждой</a:t>
            </a:r>
            <a:r>
              <a:rPr sz="20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90" dirty="0">
                <a:solidFill>
                  <a:srgbClr val="FFFFFF"/>
                </a:solidFill>
                <a:latin typeface="Tahoma"/>
                <a:cs typeface="Tahoma"/>
              </a:rPr>
              <a:t>работоспособной</a:t>
            </a:r>
            <a:r>
              <a:rPr sz="20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85" dirty="0">
                <a:solidFill>
                  <a:srgbClr val="FFFFFF"/>
                </a:solidFill>
                <a:latin typeface="Tahoma"/>
                <a:cs typeface="Tahoma"/>
              </a:rPr>
              <a:t>оболочки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sz="2000" spc="130" dirty="0">
                <a:solidFill>
                  <a:srgbClr val="FFFFFF"/>
                </a:solidFill>
                <a:latin typeface="Tahoma"/>
                <a:cs typeface="Tahoma"/>
              </a:rPr>
              <a:t>«взломанной»</a:t>
            </a:r>
            <a:r>
              <a:rPr sz="2000" spc="-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70" dirty="0">
                <a:solidFill>
                  <a:srgbClr val="FFFFFF"/>
                </a:solidFill>
                <a:latin typeface="Tahoma"/>
                <a:cs typeface="Tahoma"/>
              </a:rPr>
              <a:t>платной</a:t>
            </a:r>
            <a:r>
              <a:rPr sz="20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80" dirty="0">
                <a:solidFill>
                  <a:srgbClr val="FFFFFF"/>
                </a:solidFill>
                <a:latin typeface="Tahoma"/>
                <a:cs typeface="Tahoma"/>
              </a:rPr>
              <a:t>программы.</a:t>
            </a:r>
            <a:endParaRPr sz="2000">
              <a:latin typeface="Tahoma"/>
              <a:cs typeface="Tahoma"/>
            </a:endParaRPr>
          </a:p>
          <a:p>
            <a:pPr marL="12700" marR="1148715">
              <a:lnSpc>
                <a:spcPct val="107000"/>
              </a:lnSpc>
              <a:spcBef>
                <a:spcPts val="5"/>
              </a:spcBef>
            </a:pPr>
            <a:r>
              <a:rPr sz="2000" spc="240" dirty="0">
                <a:solidFill>
                  <a:srgbClr val="FFFFFF"/>
                </a:solidFill>
                <a:latin typeface="Tahoma"/>
                <a:cs typeface="Tahoma"/>
              </a:rPr>
              <a:t>Но</a:t>
            </a:r>
            <a:r>
              <a:rPr sz="20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50" dirty="0">
                <a:solidFill>
                  <a:srgbClr val="FFFFFF"/>
                </a:solidFill>
                <a:latin typeface="Tahoma"/>
                <a:cs typeface="Tahoma"/>
              </a:rPr>
              <a:t>при</a:t>
            </a:r>
            <a:r>
              <a:rPr sz="20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29" dirty="0">
                <a:solidFill>
                  <a:srgbClr val="FFFFFF"/>
                </a:solidFill>
                <a:latin typeface="Tahoma"/>
                <a:cs typeface="Tahoma"/>
              </a:rPr>
              <a:t>меньшем</a:t>
            </a:r>
            <a:r>
              <a:rPr sz="20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04" dirty="0">
                <a:solidFill>
                  <a:srgbClr val="FFFFFF"/>
                </a:solidFill>
                <a:latin typeface="Tahoma"/>
                <a:cs typeface="Tahoma"/>
              </a:rPr>
              <a:t>везении</a:t>
            </a:r>
            <a:r>
              <a:rPr sz="2000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75" dirty="0">
                <a:solidFill>
                  <a:srgbClr val="FFFFFF"/>
                </a:solidFill>
                <a:latin typeface="Tahoma"/>
                <a:cs typeface="Tahoma"/>
              </a:rPr>
              <a:t>вместе </a:t>
            </a:r>
            <a:r>
              <a:rPr sz="2000" spc="-6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04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20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00" dirty="0">
                <a:solidFill>
                  <a:srgbClr val="FFFFFF"/>
                </a:solidFill>
                <a:latin typeface="Tahoma"/>
                <a:cs typeface="Tahoma"/>
              </a:rPr>
              <a:t>пиратским</a:t>
            </a:r>
            <a:r>
              <a:rPr sz="2000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95" dirty="0">
                <a:solidFill>
                  <a:srgbClr val="FFFFFF"/>
                </a:solidFill>
                <a:latin typeface="Tahoma"/>
                <a:cs typeface="Tahoma"/>
              </a:rPr>
              <a:t>ПО</a:t>
            </a:r>
            <a:r>
              <a:rPr sz="20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20" dirty="0">
                <a:solidFill>
                  <a:srgbClr val="FFFFFF"/>
                </a:solidFill>
                <a:latin typeface="Tahoma"/>
                <a:cs typeface="Tahoma"/>
              </a:rPr>
              <a:t>можно</a:t>
            </a:r>
            <a:r>
              <a:rPr sz="20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50" dirty="0">
                <a:solidFill>
                  <a:srgbClr val="FFFFFF"/>
                </a:solidFill>
                <a:latin typeface="Tahoma"/>
                <a:cs typeface="Tahoma"/>
              </a:rPr>
              <a:t>получить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sz="2000" spc="25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20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50" dirty="0">
                <a:solidFill>
                  <a:srgbClr val="FFFFFF"/>
                </a:solidFill>
                <a:latin typeface="Tahoma"/>
                <a:cs typeface="Tahoma"/>
              </a:rPr>
              <a:t>руткит,</a:t>
            </a:r>
            <a:r>
              <a:rPr sz="2000" b="1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114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2000" b="1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50" dirty="0">
                <a:solidFill>
                  <a:srgbClr val="FFFFFF"/>
                </a:solidFill>
                <a:latin typeface="Tahoma"/>
                <a:cs typeface="Tahoma"/>
              </a:rPr>
              <a:t>шифровальщик,</a:t>
            </a:r>
            <a:r>
              <a:rPr sz="2000" b="1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114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2000" b="1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75" dirty="0">
                <a:solidFill>
                  <a:srgbClr val="FFFFFF"/>
                </a:solidFill>
                <a:latin typeface="Tahoma"/>
                <a:cs typeface="Tahoma"/>
              </a:rPr>
              <a:t>кейлоггер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4443095" cy="6908800"/>
            <a:chOff x="0" y="0"/>
            <a:chExt cx="4443095" cy="69088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4417695" cy="6858000"/>
            </a:xfrm>
            <a:custGeom>
              <a:avLst/>
              <a:gdLst/>
              <a:ahLst/>
              <a:cxnLst/>
              <a:rect l="l" t="t" r="r" b="b"/>
              <a:pathLst>
                <a:path w="4417695" h="6858000">
                  <a:moveTo>
                    <a:pt x="4417314" y="6857996"/>
                  </a:moveTo>
                  <a:lnTo>
                    <a:pt x="4417314" y="0"/>
                  </a:lnTo>
                  <a:lnTo>
                    <a:pt x="0" y="0"/>
                  </a:lnTo>
                  <a:lnTo>
                    <a:pt x="0" y="6857996"/>
                  </a:lnTo>
                  <a:lnTo>
                    <a:pt x="4417314" y="68579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417314" y="0"/>
              <a:ext cx="0" cy="6858000"/>
            </a:xfrm>
            <a:custGeom>
              <a:avLst/>
              <a:gdLst/>
              <a:ahLst/>
              <a:cxnLst/>
              <a:rect l="l" t="t" r="r" b="b"/>
              <a:pathLst>
                <a:path h="6858000">
                  <a:moveTo>
                    <a:pt x="0" y="6857996"/>
                  </a:moveTo>
                  <a:lnTo>
                    <a:pt x="0" y="0"/>
                  </a:lnTo>
                </a:path>
              </a:pathLst>
            </a:custGeom>
            <a:ln w="50800">
              <a:solidFill>
                <a:srgbClr val="12D1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724306" y="3554984"/>
            <a:ext cx="29121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390" dirty="0">
                <a:latin typeface="Tahoma"/>
                <a:cs typeface="Tahoma"/>
              </a:rPr>
              <a:t>Антивирус</a:t>
            </a:r>
            <a:endParaRPr sz="4000">
              <a:latin typeface="Tahoma"/>
              <a:cs typeface="Tahoma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0644" y="1863851"/>
            <a:ext cx="1376171" cy="1374648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225541" y="1103105"/>
            <a:ext cx="6061075" cy="4532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7100"/>
              </a:lnSpc>
              <a:spcBef>
                <a:spcPts val="105"/>
              </a:spcBef>
            </a:pPr>
            <a:r>
              <a:rPr sz="1800" spc="170" dirty="0">
                <a:solidFill>
                  <a:srgbClr val="FFFFFF"/>
                </a:solidFill>
                <a:latin typeface="Tahoma"/>
                <a:cs typeface="Tahoma"/>
              </a:rPr>
              <a:t>Анти</a:t>
            </a:r>
            <a:r>
              <a:rPr sz="1800" spc="18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800" spc="18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800" spc="175" dirty="0">
                <a:solidFill>
                  <a:srgbClr val="FFFFFF"/>
                </a:solidFill>
                <a:latin typeface="Tahoma"/>
                <a:cs typeface="Tahoma"/>
              </a:rPr>
              <a:t>рус</a:t>
            </a:r>
            <a:r>
              <a:rPr sz="1800" spc="190" dirty="0">
                <a:solidFill>
                  <a:srgbClr val="FFFFFF"/>
                </a:solidFill>
                <a:latin typeface="Tahoma"/>
                <a:cs typeface="Tahoma"/>
              </a:rPr>
              <a:t>н</a:t>
            </a:r>
            <a:r>
              <a:rPr sz="1800" spc="165" dirty="0">
                <a:solidFill>
                  <a:srgbClr val="FFFFFF"/>
                </a:solidFill>
                <a:latin typeface="Tahoma"/>
                <a:cs typeface="Tahoma"/>
              </a:rPr>
              <a:t>ые</a:t>
            </a:r>
            <a:r>
              <a:rPr sz="18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204" dirty="0">
                <a:solidFill>
                  <a:srgbClr val="FFFFFF"/>
                </a:solidFill>
                <a:latin typeface="Tahoma"/>
                <a:cs typeface="Tahoma"/>
              </a:rPr>
              <a:t>пр</a:t>
            </a:r>
            <a:r>
              <a:rPr sz="1800" spc="185" dirty="0">
                <a:solidFill>
                  <a:srgbClr val="FFFFFF"/>
                </a:solidFill>
                <a:latin typeface="Tahoma"/>
                <a:cs typeface="Tahoma"/>
              </a:rPr>
              <a:t>оцес</a:t>
            </a:r>
            <a:r>
              <a:rPr sz="1800" spc="155" dirty="0">
                <a:solidFill>
                  <a:srgbClr val="FFFFFF"/>
                </a:solidFill>
                <a:latin typeface="Tahoma"/>
                <a:cs typeface="Tahoma"/>
              </a:rPr>
              <a:t>со</a:t>
            </a:r>
            <a:r>
              <a:rPr sz="1800" spc="200" dirty="0">
                <a:solidFill>
                  <a:srgbClr val="FFFFFF"/>
                </a:solidFill>
                <a:latin typeface="Tahoma"/>
                <a:cs typeface="Tahoma"/>
              </a:rPr>
              <a:t>ры</a:t>
            </a:r>
            <a:r>
              <a:rPr sz="18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70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800" spc="140" dirty="0">
                <a:solidFill>
                  <a:srgbClr val="FFFFFF"/>
                </a:solidFill>
                <a:latin typeface="Tahoma"/>
                <a:cs typeface="Tahoma"/>
              </a:rPr>
              <a:t>ег</a:t>
            </a:r>
            <a:r>
              <a:rPr sz="1800" spc="15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800" spc="170" dirty="0">
                <a:solidFill>
                  <a:srgbClr val="FFFFFF"/>
                </a:solidFill>
                <a:latin typeface="Tahoma"/>
                <a:cs typeface="Tahoma"/>
              </a:rPr>
              <a:t>дня</a:t>
            </a:r>
            <a:r>
              <a:rPr sz="18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-85" dirty="0">
                <a:solidFill>
                  <a:srgbClr val="FFFFFF"/>
                </a:solidFill>
                <a:latin typeface="Tahoma"/>
                <a:cs typeface="Tahoma"/>
              </a:rPr>
              <a:t>–</a:t>
            </a:r>
            <a:r>
              <a:rPr sz="18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FFFFFF"/>
                </a:solidFill>
                <a:latin typeface="Tahoma"/>
                <a:cs typeface="Tahoma"/>
              </a:rPr>
              <a:t>это  </a:t>
            </a:r>
            <a:r>
              <a:rPr sz="1800" b="1" spc="60" dirty="0">
                <a:solidFill>
                  <a:srgbClr val="FFFFFF"/>
                </a:solidFill>
                <a:latin typeface="Tahoma"/>
                <a:cs typeface="Tahoma"/>
              </a:rPr>
              <a:t>сложные </a:t>
            </a:r>
            <a:r>
              <a:rPr sz="1800" b="1" spc="70" dirty="0">
                <a:solidFill>
                  <a:srgbClr val="FFFFFF"/>
                </a:solidFill>
                <a:latin typeface="Tahoma"/>
                <a:cs typeface="Tahoma"/>
              </a:rPr>
              <a:t>интергрированные программные </a:t>
            </a:r>
            <a:r>
              <a:rPr sz="1800" b="1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45" dirty="0">
                <a:solidFill>
                  <a:srgbClr val="FFFFFF"/>
                </a:solidFill>
                <a:latin typeface="Tahoma"/>
                <a:cs typeface="Tahoma"/>
              </a:rPr>
              <a:t>комплексы</a:t>
            </a:r>
            <a:r>
              <a:rPr sz="1800" spc="45" dirty="0">
                <a:solidFill>
                  <a:srgbClr val="FFFFFF"/>
                </a:solidFill>
                <a:latin typeface="Tahoma"/>
                <a:cs typeface="Tahoma"/>
              </a:rPr>
              <a:t>, </a:t>
            </a:r>
            <a:r>
              <a:rPr sz="1800" spc="150" dirty="0">
                <a:solidFill>
                  <a:srgbClr val="FFFFFF"/>
                </a:solidFill>
                <a:latin typeface="Tahoma"/>
                <a:cs typeface="Tahoma"/>
              </a:rPr>
              <a:t>которые </a:t>
            </a:r>
            <a:r>
              <a:rPr sz="1800" spc="125" dirty="0">
                <a:solidFill>
                  <a:srgbClr val="FFFFFF"/>
                </a:solidFill>
                <a:latin typeface="Tahoma"/>
                <a:cs typeface="Tahoma"/>
              </a:rPr>
              <a:t>включают </a:t>
            </a:r>
            <a:r>
              <a:rPr sz="1800" spc="150" dirty="0">
                <a:solidFill>
                  <a:srgbClr val="FFFFFF"/>
                </a:solidFill>
                <a:latin typeface="Tahoma"/>
                <a:cs typeface="Tahoma"/>
              </a:rPr>
              <a:t>в </a:t>
            </a:r>
            <a:r>
              <a:rPr sz="1800" spc="165" dirty="0">
                <a:solidFill>
                  <a:srgbClr val="FFFFFF"/>
                </a:solidFill>
                <a:latin typeface="Tahoma"/>
                <a:cs typeface="Tahoma"/>
              </a:rPr>
              <a:t>себя </a:t>
            </a:r>
            <a:r>
              <a:rPr sz="1800" spc="150" dirty="0">
                <a:solidFill>
                  <a:srgbClr val="FFFFFF"/>
                </a:solidFill>
                <a:latin typeface="Tahoma"/>
                <a:cs typeface="Tahoma"/>
              </a:rPr>
              <a:t>сразу </a:t>
            </a:r>
            <a:r>
              <a:rPr sz="1800" spc="1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75" dirty="0">
                <a:solidFill>
                  <a:srgbClr val="FFFFFF"/>
                </a:solidFill>
                <a:latin typeface="Tahoma"/>
                <a:cs typeface="Tahoma"/>
              </a:rPr>
              <a:t>нес</a:t>
            </a:r>
            <a:r>
              <a:rPr sz="1800" spc="155" dirty="0">
                <a:solidFill>
                  <a:srgbClr val="FFFFFF"/>
                </a:solidFill>
                <a:latin typeface="Tahoma"/>
                <a:cs typeface="Tahoma"/>
              </a:rPr>
              <a:t>к</a:t>
            </a:r>
            <a:r>
              <a:rPr sz="1800" spc="140" dirty="0">
                <a:solidFill>
                  <a:srgbClr val="FFFFFF"/>
                </a:solidFill>
                <a:latin typeface="Tahoma"/>
                <a:cs typeface="Tahoma"/>
              </a:rPr>
              <a:t>ол</a:t>
            </a:r>
            <a:r>
              <a:rPr sz="1800" spc="120" dirty="0">
                <a:solidFill>
                  <a:srgbClr val="FFFFFF"/>
                </a:solidFill>
                <a:latin typeface="Tahoma"/>
                <a:cs typeface="Tahoma"/>
              </a:rPr>
              <a:t>ь</a:t>
            </a:r>
            <a:r>
              <a:rPr sz="1800" spc="155" dirty="0">
                <a:solidFill>
                  <a:srgbClr val="FFFFFF"/>
                </a:solidFill>
                <a:latin typeface="Tahoma"/>
                <a:cs typeface="Tahoma"/>
              </a:rPr>
              <a:t>ко</a:t>
            </a:r>
            <a:r>
              <a:rPr sz="18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70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800" spc="114" dirty="0">
                <a:solidFill>
                  <a:srgbClr val="FFFFFF"/>
                </a:solidFill>
                <a:latin typeface="Tahoma"/>
                <a:cs typeface="Tahoma"/>
              </a:rPr>
              <a:t>туп</a:t>
            </a:r>
            <a:r>
              <a:rPr sz="1800" spc="125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1800" spc="195" dirty="0">
                <a:solidFill>
                  <a:srgbClr val="FFFFFF"/>
                </a:solidFill>
                <a:latin typeface="Tahoma"/>
                <a:cs typeface="Tahoma"/>
              </a:rPr>
              <a:t>ней</a:t>
            </a:r>
            <a:r>
              <a:rPr sz="18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FFFFFF"/>
                </a:solidFill>
                <a:latin typeface="Tahoma"/>
                <a:cs typeface="Tahoma"/>
              </a:rPr>
              <a:t>з</a:t>
            </a:r>
            <a:r>
              <a:rPr sz="1800" spc="114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800" spc="275" dirty="0">
                <a:solidFill>
                  <a:srgbClr val="FFFFFF"/>
                </a:solidFill>
                <a:latin typeface="Tahoma"/>
                <a:cs typeface="Tahoma"/>
              </a:rPr>
              <a:t>щ</a:t>
            </a:r>
            <a:r>
              <a:rPr sz="1800" spc="18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800" spc="85" dirty="0">
                <a:solidFill>
                  <a:srgbClr val="FFFFFF"/>
                </a:solidFill>
                <a:latin typeface="Tahoma"/>
                <a:cs typeface="Tahoma"/>
              </a:rPr>
              <a:t>ты</a:t>
            </a:r>
            <a:r>
              <a:rPr sz="18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FFFFFF"/>
                </a:solidFill>
                <a:latin typeface="Tahoma"/>
                <a:cs typeface="Tahoma"/>
              </a:rPr>
              <a:t>устро</a:t>
            </a:r>
            <a:r>
              <a:rPr sz="1800" spc="160" dirty="0">
                <a:solidFill>
                  <a:srgbClr val="FFFFFF"/>
                </a:solidFill>
                <a:latin typeface="Tahoma"/>
                <a:cs typeface="Tahoma"/>
              </a:rPr>
              <a:t>й</a:t>
            </a:r>
            <a:r>
              <a:rPr sz="1800" spc="170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800" spc="85" dirty="0">
                <a:solidFill>
                  <a:srgbClr val="FFFFFF"/>
                </a:solidFill>
                <a:latin typeface="Tahoma"/>
                <a:cs typeface="Tahoma"/>
              </a:rPr>
              <a:t>тва</a:t>
            </a:r>
            <a:r>
              <a:rPr sz="18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-85" dirty="0">
                <a:solidFill>
                  <a:srgbClr val="FFFFFF"/>
                </a:solidFill>
                <a:latin typeface="Tahoma"/>
                <a:cs typeface="Tahoma"/>
              </a:rPr>
              <a:t>– </a:t>
            </a:r>
            <a:r>
              <a:rPr sz="1800" spc="155" dirty="0">
                <a:solidFill>
                  <a:srgbClr val="FFFFFF"/>
                </a:solidFill>
                <a:latin typeface="Tahoma"/>
                <a:cs typeface="Tahoma"/>
              </a:rPr>
              <a:t>н</a:t>
            </a:r>
            <a:r>
              <a:rPr sz="1800" spc="135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800" spc="160" dirty="0">
                <a:solidFill>
                  <a:srgbClr val="FFFFFF"/>
                </a:solidFill>
                <a:latin typeface="Tahoma"/>
                <a:cs typeface="Tahoma"/>
              </a:rPr>
              <a:t>чин</a:t>
            </a:r>
            <a:r>
              <a:rPr sz="1800" spc="140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800" spc="100" dirty="0">
                <a:solidFill>
                  <a:srgbClr val="FFFFFF"/>
                </a:solidFill>
                <a:latin typeface="Tahoma"/>
                <a:cs typeface="Tahoma"/>
              </a:rPr>
              <a:t>я  </a:t>
            </a:r>
            <a:r>
              <a:rPr sz="1800" spc="85" dirty="0">
                <a:solidFill>
                  <a:srgbClr val="FFFFFF"/>
                </a:solidFill>
                <a:latin typeface="Tahoma"/>
                <a:cs typeface="Tahoma"/>
              </a:rPr>
              <a:t>от </a:t>
            </a:r>
            <a:r>
              <a:rPr sz="1800" spc="150" dirty="0">
                <a:solidFill>
                  <a:srgbClr val="FFFFFF"/>
                </a:solidFill>
                <a:latin typeface="Tahoma"/>
                <a:cs typeface="Tahoma"/>
              </a:rPr>
              <a:t>фильтрации входящего </a:t>
            </a:r>
            <a:r>
              <a:rPr sz="1800" spc="130" dirty="0">
                <a:solidFill>
                  <a:srgbClr val="FFFFFF"/>
                </a:solidFill>
                <a:latin typeface="Tahoma"/>
                <a:cs typeface="Tahoma"/>
              </a:rPr>
              <a:t>интернет-трафика </a:t>
            </a:r>
            <a:r>
              <a:rPr sz="1800" spc="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FFFFFF"/>
                </a:solidFill>
                <a:latin typeface="Tahoma"/>
                <a:cs typeface="Tahoma"/>
              </a:rPr>
              <a:t>(сетевые </a:t>
            </a:r>
            <a:r>
              <a:rPr sz="1800" spc="75" dirty="0">
                <a:solidFill>
                  <a:srgbClr val="FFFFFF"/>
                </a:solidFill>
                <a:latin typeface="Tahoma"/>
                <a:cs typeface="Tahoma"/>
              </a:rPr>
              <a:t>фильтры), </a:t>
            </a:r>
            <a:r>
              <a:rPr sz="1800" spc="135" dirty="0">
                <a:solidFill>
                  <a:srgbClr val="FFFFFF"/>
                </a:solidFill>
                <a:latin typeface="Tahoma"/>
                <a:cs typeface="Tahoma"/>
              </a:rPr>
              <a:t>заканчивая </a:t>
            </a:r>
            <a:r>
              <a:rPr sz="1800" spc="175" dirty="0">
                <a:solidFill>
                  <a:srgbClr val="FFFFFF"/>
                </a:solidFill>
                <a:latin typeface="Tahoma"/>
                <a:cs typeface="Tahoma"/>
              </a:rPr>
              <a:t>эвристическими </a:t>
            </a:r>
            <a:r>
              <a:rPr sz="1800" spc="1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65" dirty="0">
                <a:solidFill>
                  <a:srgbClr val="FFFFFF"/>
                </a:solidFill>
                <a:latin typeface="Tahoma"/>
                <a:cs typeface="Tahoma"/>
              </a:rPr>
              <a:t>алгоритмами</a:t>
            </a:r>
            <a:r>
              <a:rPr sz="18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65" dirty="0">
                <a:solidFill>
                  <a:srgbClr val="FFFFFF"/>
                </a:solidFill>
                <a:latin typeface="Tahoma"/>
                <a:cs typeface="Tahoma"/>
              </a:rPr>
              <a:t>поиска</a:t>
            </a:r>
            <a:r>
              <a:rPr sz="18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55" dirty="0">
                <a:solidFill>
                  <a:srgbClr val="FFFFFF"/>
                </a:solidFill>
                <a:latin typeface="Tahoma"/>
                <a:cs typeface="Tahoma"/>
              </a:rPr>
              <a:t>резидентных</a:t>
            </a:r>
            <a:r>
              <a:rPr sz="18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95" dirty="0">
                <a:solidFill>
                  <a:srgbClr val="FFFFFF"/>
                </a:solidFill>
                <a:latin typeface="Tahoma"/>
                <a:cs typeface="Tahoma"/>
              </a:rPr>
              <a:t>программ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sz="1800" spc="15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8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FFFFFF"/>
                </a:solidFill>
                <a:latin typeface="Tahoma"/>
                <a:cs typeface="Tahoma"/>
              </a:rPr>
              <a:t>служебных</a:t>
            </a:r>
            <a:r>
              <a:rPr sz="18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FFFFFF"/>
                </a:solidFill>
                <a:latin typeface="Tahoma"/>
                <a:cs typeface="Tahoma"/>
              </a:rPr>
              <a:t>областях</a:t>
            </a:r>
            <a:r>
              <a:rPr sz="18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55" dirty="0">
                <a:solidFill>
                  <a:srgbClr val="FFFFFF"/>
                </a:solidFill>
                <a:latin typeface="Tahoma"/>
                <a:cs typeface="Tahoma"/>
              </a:rPr>
              <a:t>памяти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sz="1800" spc="175" dirty="0">
                <a:solidFill>
                  <a:srgbClr val="FFFFFF"/>
                </a:solidFill>
                <a:latin typeface="Tahoma"/>
                <a:cs typeface="Tahoma"/>
              </a:rPr>
              <a:t>Антивирус</a:t>
            </a:r>
            <a:r>
              <a:rPr sz="18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30" dirty="0">
                <a:solidFill>
                  <a:srgbClr val="FFFFFF"/>
                </a:solidFill>
                <a:latin typeface="Tahoma"/>
                <a:cs typeface="Tahoma"/>
              </a:rPr>
              <a:t>как</a:t>
            </a:r>
            <a:r>
              <a:rPr sz="18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FFFFFF"/>
                </a:solidFill>
                <a:latin typeface="Tahoma"/>
                <a:cs typeface="Tahoma"/>
              </a:rPr>
              <a:t>та</a:t>
            </a:r>
            <a:r>
              <a:rPr sz="1800" spc="75" dirty="0">
                <a:solidFill>
                  <a:srgbClr val="FFFFFF"/>
                </a:solidFill>
                <a:latin typeface="Tahoma"/>
                <a:cs typeface="Tahoma"/>
              </a:rPr>
              <a:t>к</a:t>
            </a:r>
            <a:r>
              <a:rPr sz="1800" spc="16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800" spc="145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800" spc="195" dirty="0">
                <a:solidFill>
                  <a:srgbClr val="FFFFFF"/>
                </a:solidFill>
                <a:latin typeface="Tahoma"/>
                <a:cs typeface="Tahoma"/>
              </a:rPr>
              <a:t>ой</a:t>
            </a:r>
            <a:r>
              <a:rPr sz="18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-85" dirty="0">
                <a:solidFill>
                  <a:srgbClr val="FFFFFF"/>
                </a:solidFill>
                <a:latin typeface="Tahoma"/>
                <a:cs typeface="Tahoma"/>
              </a:rPr>
              <a:t>–</a:t>
            </a:r>
            <a:r>
              <a:rPr sz="18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14" dirty="0">
                <a:solidFill>
                  <a:srgbClr val="FFFFFF"/>
                </a:solidFill>
                <a:latin typeface="Tahoma"/>
                <a:cs typeface="Tahoma"/>
              </a:rPr>
              <a:t>это</a:t>
            </a:r>
            <a:r>
              <a:rPr sz="18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15" dirty="0">
                <a:solidFill>
                  <a:srgbClr val="FFFFFF"/>
                </a:solidFill>
                <a:latin typeface="Tahoma"/>
                <a:cs typeface="Tahoma"/>
              </a:rPr>
              <a:t>ал</a:t>
            </a:r>
            <a:r>
              <a:rPr sz="1800" b="1" spc="50" dirty="0">
                <a:solidFill>
                  <a:srgbClr val="FFFFFF"/>
                </a:solidFill>
                <a:latin typeface="Tahoma"/>
                <a:cs typeface="Tahoma"/>
              </a:rPr>
              <a:t>горитм,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1800" b="1" spc="65" dirty="0">
                <a:solidFill>
                  <a:srgbClr val="FFFFFF"/>
                </a:solidFill>
                <a:latin typeface="Tahoma"/>
                <a:cs typeface="Tahoma"/>
              </a:rPr>
              <a:t>проверяющий</a:t>
            </a:r>
            <a:r>
              <a:rPr sz="1800" b="1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75" dirty="0">
                <a:solidFill>
                  <a:srgbClr val="FFFFFF"/>
                </a:solidFill>
                <a:latin typeface="Tahoma"/>
                <a:cs typeface="Tahoma"/>
              </a:rPr>
              <a:t>все</a:t>
            </a:r>
            <a:r>
              <a:rPr sz="1800" b="1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15" dirty="0">
                <a:solidFill>
                  <a:srgbClr val="FFFFFF"/>
                </a:solidFill>
                <a:latin typeface="Tahoma"/>
                <a:cs typeface="Tahoma"/>
              </a:rPr>
              <a:t>файлы</a:t>
            </a:r>
            <a:r>
              <a:rPr sz="1800" b="1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45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1800" b="1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75" dirty="0">
                <a:solidFill>
                  <a:srgbClr val="FFFFFF"/>
                </a:solidFill>
                <a:latin typeface="Tahoma"/>
                <a:cs typeface="Tahoma"/>
              </a:rPr>
              <a:t>устройстве</a:t>
            </a:r>
            <a:endParaRPr sz="1800">
              <a:latin typeface="Tahoma"/>
              <a:cs typeface="Tahoma"/>
            </a:endParaRPr>
          </a:p>
          <a:p>
            <a:pPr marL="12700" marR="304165">
              <a:lnSpc>
                <a:spcPct val="107000"/>
              </a:lnSpc>
              <a:spcBef>
                <a:spcPts val="5"/>
              </a:spcBef>
            </a:pPr>
            <a:r>
              <a:rPr sz="1800" spc="15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8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FFFFFF"/>
                </a:solidFill>
                <a:latin typeface="Tahoma"/>
                <a:cs typeface="Tahoma"/>
              </a:rPr>
              <a:t>поисках</a:t>
            </a:r>
            <a:r>
              <a:rPr sz="18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60" dirty="0">
                <a:solidFill>
                  <a:srgbClr val="FFFFFF"/>
                </a:solidFill>
                <a:latin typeface="Tahoma"/>
                <a:cs typeface="Tahoma"/>
              </a:rPr>
              <a:t>элементов</a:t>
            </a:r>
            <a:r>
              <a:rPr sz="18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FFFFFF"/>
                </a:solidFill>
                <a:latin typeface="Tahoma"/>
                <a:cs typeface="Tahoma"/>
              </a:rPr>
              <a:t>кода,</a:t>
            </a:r>
            <a:r>
              <a:rPr sz="18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55" dirty="0">
                <a:solidFill>
                  <a:srgbClr val="FFFFFF"/>
                </a:solidFill>
                <a:latin typeface="Tahoma"/>
                <a:cs typeface="Tahoma"/>
              </a:rPr>
              <a:t>который</a:t>
            </a:r>
            <a:r>
              <a:rPr sz="18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55" dirty="0">
                <a:solidFill>
                  <a:srgbClr val="FFFFFF"/>
                </a:solidFill>
                <a:latin typeface="Tahoma"/>
                <a:cs typeface="Tahoma"/>
              </a:rPr>
              <a:t>может</a:t>
            </a:r>
            <a:r>
              <a:rPr sz="18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FFFFFF"/>
                </a:solidFill>
                <a:latin typeface="Tahoma"/>
                <a:cs typeface="Tahoma"/>
              </a:rPr>
              <a:t>быть </a:t>
            </a:r>
            <a:r>
              <a:rPr sz="1800" spc="-5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FFFFFF"/>
                </a:solidFill>
                <a:latin typeface="Tahoma"/>
                <a:cs typeface="Tahoma"/>
              </a:rPr>
              <a:t>частью</a:t>
            </a:r>
            <a:r>
              <a:rPr sz="18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80" dirty="0">
                <a:solidFill>
                  <a:srgbClr val="FFFFFF"/>
                </a:solidFill>
                <a:latin typeface="Tahoma"/>
                <a:cs typeface="Tahoma"/>
              </a:rPr>
              <a:t>вредоносной</a:t>
            </a:r>
            <a:r>
              <a:rPr sz="18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60" dirty="0">
                <a:solidFill>
                  <a:srgbClr val="FFFFFF"/>
                </a:solidFill>
                <a:latin typeface="Tahoma"/>
                <a:cs typeface="Tahoma"/>
              </a:rPr>
              <a:t>программы.</a:t>
            </a:r>
            <a:r>
              <a:rPr sz="18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70" dirty="0">
                <a:solidFill>
                  <a:srgbClr val="FFFFFF"/>
                </a:solidFill>
                <a:latin typeface="Tahoma"/>
                <a:cs typeface="Tahoma"/>
              </a:rPr>
              <a:t>Оптимальной </a:t>
            </a:r>
            <a:r>
              <a:rPr sz="1800" spc="-5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55" dirty="0">
                <a:solidFill>
                  <a:srgbClr val="FFFFFF"/>
                </a:solidFill>
                <a:latin typeface="Tahoma"/>
                <a:cs typeface="Tahoma"/>
              </a:rPr>
              <a:t>защитой любого </a:t>
            </a:r>
            <a:r>
              <a:rPr sz="1800" spc="135" dirty="0">
                <a:solidFill>
                  <a:srgbClr val="FFFFFF"/>
                </a:solidFill>
                <a:latin typeface="Tahoma"/>
                <a:cs typeface="Tahoma"/>
              </a:rPr>
              <a:t>устройства </a:t>
            </a:r>
            <a:r>
              <a:rPr sz="1800" spc="130" dirty="0">
                <a:solidFill>
                  <a:srgbClr val="FFFFFF"/>
                </a:solidFill>
                <a:latin typeface="Tahoma"/>
                <a:cs typeface="Tahoma"/>
              </a:rPr>
              <a:t>является </a:t>
            </a:r>
            <a:r>
              <a:rPr sz="1800" spc="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70" dirty="0">
                <a:solidFill>
                  <a:srgbClr val="FFFFFF"/>
                </a:solidFill>
                <a:latin typeface="Tahoma"/>
                <a:cs typeface="Tahoma"/>
              </a:rPr>
              <a:t>максимально </a:t>
            </a:r>
            <a:r>
              <a:rPr sz="1800" spc="130" dirty="0">
                <a:solidFill>
                  <a:srgbClr val="FFFFFF"/>
                </a:solidFill>
                <a:latin typeface="Tahoma"/>
                <a:cs typeface="Tahoma"/>
              </a:rPr>
              <a:t>полный, </a:t>
            </a:r>
            <a:r>
              <a:rPr sz="1800" spc="145" dirty="0">
                <a:solidFill>
                  <a:srgbClr val="FFFFFF"/>
                </a:solidFill>
                <a:latin typeface="Tahoma"/>
                <a:cs typeface="Tahoma"/>
              </a:rPr>
              <a:t>платный </a:t>
            </a:r>
            <a:r>
              <a:rPr sz="1800" spc="165" dirty="0">
                <a:solidFill>
                  <a:srgbClr val="FFFFFF"/>
                </a:solidFill>
                <a:latin typeface="Tahoma"/>
                <a:cs typeface="Tahoma"/>
              </a:rPr>
              <a:t>антивирусный </a:t>
            </a:r>
            <a:r>
              <a:rPr sz="1800" spc="-5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FFFFFF"/>
                </a:solidFill>
                <a:latin typeface="Tahoma"/>
                <a:cs typeface="Tahoma"/>
              </a:rPr>
              <a:t>пакет</a:t>
            </a:r>
            <a:r>
              <a:rPr sz="18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80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8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60" dirty="0">
                <a:solidFill>
                  <a:srgbClr val="FFFFFF"/>
                </a:solidFill>
                <a:latin typeface="Tahoma"/>
                <a:cs typeface="Tahoma"/>
              </a:rPr>
              <a:t>официальной</a:t>
            </a:r>
            <a:r>
              <a:rPr sz="18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85" dirty="0">
                <a:solidFill>
                  <a:srgbClr val="FFFFFF"/>
                </a:solidFill>
                <a:latin typeface="Tahoma"/>
                <a:cs typeface="Tahoma"/>
              </a:rPr>
              <a:t>лицензией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160" dirty="0"/>
              <a:t>5</a:t>
            </a:fld>
            <a:endParaRPr spc="16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3955" y="2758566"/>
            <a:ext cx="3348354" cy="1891030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960"/>
              </a:spcBef>
            </a:pPr>
            <a:r>
              <a:rPr sz="3600" spc="275" dirty="0">
                <a:latin typeface="Tahoma"/>
                <a:cs typeface="Tahoma"/>
              </a:rPr>
              <a:t>Надежные, </a:t>
            </a:r>
            <a:r>
              <a:rPr sz="3600" spc="280" dirty="0">
                <a:latin typeface="Tahoma"/>
                <a:cs typeface="Tahoma"/>
              </a:rPr>
              <a:t> </a:t>
            </a:r>
            <a:r>
              <a:rPr sz="3600" spc="335" dirty="0">
                <a:latin typeface="Tahoma"/>
                <a:cs typeface="Tahoma"/>
              </a:rPr>
              <a:t>регулярно </a:t>
            </a:r>
            <a:r>
              <a:rPr sz="3600" spc="340" dirty="0">
                <a:latin typeface="Tahoma"/>
                <a:cs typeface="Tahoma"/>
              </a:rPr>
              <a:t> </a:t>
            </a:r>
            <a:r>
              <a:rPr sz="3600" spc="325" dirty="0">
                <a:latin typeface="Tahoma"/>
                <a:cs typeface="Tahoma"/>
              </a:rPr>
              <a:t>обновляемые  </a:t>
            </a:r>
            <a:r>
              <a:rPr sz="3600" spc="355" dirty="0">
                <a:latin typeface="Tahoma"/>
                <a:cs typeface="Tahoma"/>
              </a:rPr>
              <a:t>пароли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554217" y="1049527"/>
            <a:ext cx="5379085" cy="2769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spc="180" dirty="0">
                <a:solidFill>
                  <a:srgbClr val="FFFFFF"/>
                </a:solidFill>
              </a:rPr>
              <a:t>Для </a:t>
            </a:r>
            <a:r>
              <a:rPr sz="2000" spc="204" dirty="0">
                <a:solidFill>
                  <a:srgbClr val="FFFFFF"/>
                </a:solidFill>
              </a:rPr>
              <a:t>современного </a:t>
            </a:r>
            <a:r>
              <a:rPr sz="2000" spc="185" dirty="0">
                <a:solidFill>
                  <a:srgbClr val="FFFFFF"/>
                </a:solidFill>
              </a:rPr>
              <a:t>уровня </a:t>
            </a:r>
            <a:r>
              <a:rPr sz="2000" spc="190" dirty="0">
                <a:solidFill>
                  <a:srgbClr val="FFFFFF"/>
                </a:solidFill>
              </a:rPr>
              <a:t> </a:t>
            </a:r>
            <a:r>
              <a:rPr sz="2000" spc="160" dirty="0">
                <a:solidFill>
                  <a:srgbClr val="FFFFFF"/>
                </a:solidFill>
              </a:rPr>
              <a:t>технологическо</a:t>
            </a:r>
            <a:r>
              <a:rPr sz="2000" spc="114" dirty="0">
                <a:solidFill>
                  <a:srgbClr val="FFFFFF"/>
                </a:solidFill>
              </a:rPr>
              <a:t>г</a:t>
            </a:r>
            <a:r>
              <a:rPr sz="2000" spc="185" dirty="0">
                <a:solidFill>
                  <a:srgbClr val="FFFFFF"/>
                </a:solidFill>
              </a:rPr>
              <a:t>о</a:t>
            </a:r>
            <a:r>
              <a:rPr sz="2000" spc="-114" dirty="0">
                <a:solidFill>
                  <a:srgbClr val="FFFFFF"/>
                </a:solidFill>
              </a:rPr>
              <a:t> </a:t>
            </a:r>
            <a:r>
              <a:rPr sz="2000" spc="175" dirty="0">
                <a:solidFill>
                  <a:srgbClr val="FFFFFF"/>
                </a:solidFill>
              </a:rPr>
              <a:t>развити</a:t>
            </a:r>
            <a:r>
              <a:rPr sz="2000" spc="155" dirty="0">
                <a:solidFill>
                  <a:srgbClr val="FFFFFF"/>
                </a:solidFill>
              </a:rPr>
              <a:t>я</a:t>
            </a:r>
            <a:r>
              <a:rPr sz="2000" spc="-140" dirty="0">
                <a:solidFill>
                  <a:srgbClr val="FFFFFF"/>
                </a:solidFill>
              </a:rPr>
              <a:t> </a:t>
            </a:r>
            <a:r>
              <a:rPr sz="2000" spc="200" dirty="0">
                <a:solidFill>
                  <a:srgbClr val="FFFFFF"/>
                </a:solidFill>
              </a:rPr>
              <a:t>сущ</a:t>
            </a:r>
            <a:r>
              <a:rPr sz="2000" spc="170" dirty="0">
                <a:solidFill>
                  <a:srgbClr val="FFFFFF"/>
                </a:solidFill>
              </a:rPr>
              <a:t>е</a:t>
            </a:r>
            <a:r>
              <a:rPr sz="2000" spc="110" dirty="0">
                <a:solidFill>
                  <a:srgbClr val="FFFFFF"/>
                </a:solidFill>
              </a:rPr>
              <a:t>ствуют  </a:t>
            </a:r>
            <a:r>
              <a:rPr sz="2000" spc="200" dirty="0">
                <a:solidFill>
                  <a:srgbClr val="FFFFFF"/>
                </a:solidFill>
              </a:rPr>
              <a:t>определенные</a:t>
            </a:r>
            <a:r>
              <a:rPr sz="2000" spc="-150" dirty="0">
                <a:solidFill>
                  <a:srgbClr val="FFFFFF"/>
                </a:solidFill>
              </a:rPr>
              <a:t> </a:t>
            </a:r>
            <a:r>
              <a:rPr sz="2000" spc="145" dirty="0">
                <a:solidFill>
                  <a:srgbClr val="FFFFFF"/>
                </a:solidFill>
              </a:rPr>
              <a:t>стандарты</a:t>
            </a:r>
            <a:r>
              <a:rPr sz="2000" spc="-120" dirty="0">
                <a:solidFill>
                  <a:srgbClr val="FFFFFF"/>
                </a:solidFill>
              </a:rPr>
              <a:t> </a:t>
            </a:r>
            <a:r>
              <a:rPr sz="2000" spc="250" dirty="0">
                <a:solidFill>
                  <a:srgbClr val="FFFFFF"/>
                </a:solidFill>
              </a:rPr>
              <a:t>и</a:t>
            </a:r>
            <a:r>
              <a:rPr sz="2000" spc="-114" dirty="0">
                <a:solidFill>
                  <a:srgbClr val="FFFFFF"/>
                </a:solidFill>
              </a:rPr>
              <a:t> </a:t>
            </a:r>
            <a:r>
              <a:rPr sz="2000" spc="155" dirty="0">
                <a:solidFill>
                  <a:srgbClr val="FFFFFF"/>
                </a:solidFill>
              </a:rPr>
              <a:t>нормативы, </a:t>
            </a:r>
            <a:r>
              <a:rPr sz="2000" spc="-610" dirty="0">
                <a:solidFill>
                  <a:srgbClr val="FFFFFF"/>
                </a:solidFill>
              </a:rPr>
              <a:t> </a:t>
            </a:r>
            <a:r>
              <a:rPr sz="2000" spc="170" dirty="0">
                <a:solidFill>
                  <a:srgbClr val="FFFFFF"/>
                </a:solidFill>
              </a:rPr>
              <a:t>которые </a:t>
            </a:r>
            <a:r>
              <a:rPr sz="2000" spc="145" dirty="0">
                <a:solidFill>
                  <a:srgbClr val="FFFFFF"/>
                </a:solidFill>
              </a:rPr>
              <a:t>делают </a:t>
            </a:r>
            <a:r>
              <a:rPr sz="2000" spc="180" dirty="0">
                <a:solidFill>
                  <a:srgbClr val="FFFFFF"/>
                </a:solidFill>
              </a:rPr>
              <a:t>пароль </a:t>
            </a:r>
            <a:r>
              <a:rPr sz="2000" spc="185" dirty="0">
                <a:solidFill>
                  <a:srgbClr val="FFFFFF"/>
                </a:solidFill>
              </a:rPr>
              <a:t> </a:t>
            </a:r>
            <a:r>
              <a:rPr sz="2000" spc="155" dirty="0">
                <a:solidFill>
                  <a:srgbClr val="FFFFFF"/>
                </a:solidFill>
              </a:rPr>
              <a:t>криптоустойчивым:</a:t>
            </a:r>
            <a:r>
              <a:rPr sz="2000" spc="-145" dirty="0">
                <a:solidFill>
                  <a:srgbClr val="FFFFFF"/>
                </a:solidFill>
              </a:rPr>
              <a:t> </a:t>
            </a:r>
            <a:r>
              <a:rPr sz="2000" spc="185" dirty="0">
                <a:solidFill>
                  <a:srgbClr val="FFFFFF"/>
                </a:solidFill>
              </a:rPr>
              <a:t>длина</a:t>
            </a:r>
            <a:r>
              <a:rPr sz="2000" spc="-140" dirty="0">
                <a:solidFill>
                  <a:srgbClr val="FFFFFF"/>
                </a:solidFill>
              </a:rPr>
              <a:t> </a:t>
            </a:r>
            <a:r>
              <a:rPr sz="2000" spc="204" dirty="0">
                <a:solidFill>
                  <a:srgbClr val="FFFFFF"/>
                </a:solidFill>
              </a:rPr>
              <a:t>не</a:t>
            </a:r>
            <a:r>
              <a:rPr sz="2000" spc="-114" dirty="0">
                <a:solidFill>
                  <a:srgbClr val="FFFFFF"/>
                </a:solidFill>
              </a:rPr>
              <a:t> </a:t>
            </a:r>
            <a:r>
              <a:rPr sz="2000" spc="215" dirty="0">
                <a:solidFill>
                  <a:srgbClr val="FFFFFF"/>
                </a:solidFill>
              </a:rPr>
              <a:t>менее</a:t>
            </a:r>
            <a:endParaRPr sz="2000"/>
          </a:p>
          <a:p>
            <a:pPr marL="12700" marR="23495">
              <a:lnSpc>
                <a:spcPct val="100000"/>
              </a:lnSpc>
            </a:pPr>
            <a:r>
              <a:rPr sz="2000" b="1" spc="-290" dirty="0">
                <a:solidFill>
                  <a:srgbClr val="FFFFFF"/>
                </a:solidFill>
                <a:latin typeface="Tahoma"/>
                <a:cs typeface="Tahoma"/>
              </a:rPr>
              <a:t>12</a:t>
            </a:r>
            <a:r>
              <a:rPr sz="2000" b="1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60" dirty="0">
                <a:solidFill>
                  <a:srgbClr val="FFFFFF"/>
                </a:solidFill>
                <a:latin typeface="Tahoma"/>
                <a:cs typeface="Tahoma"/>
              </a:rPr>
              <a:t>знако</a:t>
            </a:r>
            <a:r>
              <a:rPr sz="2000" b="1" spc="55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2000" spc="-185" dirty="0">
                <a:solidFill>
                  <a:srgbClr val="FFFFFF"/>
                </a:solidFill>
              </a:rPr>
              <a:t>,</a:t>
            </a:r>
            <a:r>
              <a:rPr sz="2000" spc="-95" dirty="0">
                <a:solidFill>
                  <a:srgbClr val="FFFFFF"/>
                </a:solidFill>
              </a:rPr>
              <a:t> </a:t>
            </a:r>
            <a:r>
              <a:rPr sz="2000" spc="225" dirty="0">
                <a:solidFill>
                  <a:srgbClr val="FFFFFF"/>
                </a:solidFill>
              </a:rPr>
              <a:t>исп</a:t>
            </a:r>
            <a:r>
              <a:rPr sz="2000" spc="160" dirty="0">
                <a:solidFill>
                  <a:srgbClr val="FFFFFF"/>
                </a:solidFill>
              </a:rPr>
              <a:t>ользова</a:t>
            </a:r>
            <a:r>
              <a:rPr sz="2000" spc="165" dirty="0">
                <a:solidFill>
                  <a:srgbClr val="FFFFFF"/>
                </a:solidFill>
              </a:rPr>
              <a:t>н</a:t>
            </a:r>
            <a:r>
              <a:rPr sz="2000" spc="215" dirty="0">
                <a:solidFill>
                  <a:srgbClr val="FFFFFF"/>
                </a:solidFill>
              </a:rPr>
              <a:t>ие</a:t>
            </a:r>
            <a:r>
              <a:rPr sz="2000" spc="-95" dirty="0">
                <a:solidFill>
                  <a:srgbClr val="FFFFFF"/>
                </a:solidFill>
              </a:rPr>
              <a:t> </a:t>
            </a:r>
            <a:r>
              <a:rPr sz="2000" b="1" spc="95" dirty="0">
                <a:solidFill>
                  <a:srgbClr val="FFFFFF"/>
                </a:solidFill>
                <a:latin typeface="Tahoma"/>
                <a:cs typeface="Tahoma"/>
              </a:rPr>
              <a:t>пр</a:t>
            </a:r>
            <a:r>
              <a:rPr sz="2000" b="1" spc="8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2000" b="1" spc="60" dirty="0">
                <a:solidFill>
                  <a:srgbClr val="FFFFFF"/>
                </a:solidFill>
                <a:latin typeface="Tahoma"/>
                <a:cs typeface="Tahoma"/>
              </a:rPr>
              <a:t>писных  </a:t>
            </a:r>
            <a:r>
              <a:rPr sz="2000" b="1" spc="120" dirty="0">
                <a:solidFill>
                  <a:srgbClr val="FFFFFF"/>
                </a:solidFill>
                <a:latin typeface="Tahoma"/>
                <a:cs typeface="Tahoma"/>
              </a:rPr>
              <a:t>и </a:t>
            </a:r>
            <a:r>
              <a:rPr sz="2000" b="1" spc="60" dirty="0">
                <a:solidFill>
                  <a:srgbClr val="FFFFFF"/>
                </a:solidFill>
                <a:latin typeface="Tahoma"/>
                <a:cs typeface="Tahoma"/>
              </a:rPr>
              <a:t>строчных </a:t>
            </a:r>
            <a:r>
              <a:rPr sz="2000" b="1" spc="65" dirty="0">
                <a:solidFill>
                  <a:srgbClr val="FFFFFF"/>
                </a:solidFill>
                <a:latin typeface="Tahoma"/>
                <a:cs typeface="Tahoma"/>
              </a:rPr>
              <a:t>букв </a:t>
            </a:r>
            <a:r>
              <a:rPr sz="2000" spc="190" dirty="0">
                <a:solidFill>
                  <a:srgbClr val="FFFFFF"/>
                </a:solidFill>
              </a:rPr>
              <a:t>кириллического </a:t>
            </a:r>
            <a:r>
              <a:rPr sz="2000" spc="250" dirty="0">
                <a:solidFill>
                  <a:srgbClr val="FFFFFF"/>
                </a:solidFill>
              </a:rPr>
              <a:t>и </a:t>
            </a:r>
            <a:r>
              <a:rPr sz="2000" spc="254" dirty="0">
                <a:solidFill>
                  <a:srgbClr val="FFFFFF"/>
                </a:solidFill>
              </a:rPr>
              <a:t> </a:t>
            </a:r>
            <a:r>
              <a:rPr sz="2000" spc="160" dirty="0">
                <a:solidFill>
                  <a:srgbClr val="FFFFFF"/>
                </a:solidFill>
              </a:rPr>
              <a:t>латинского </a:t>
            </a:r>
            <a:r>
              <a:rPr sz="2000" spc="105" dirty="0">
                <a:solidFill>
                  <a:srgbClr val="FFFFFF"/>
                </a:solidFill>
              </a:rPr>
              <a:t>алфавитов, </a:t>
            </a:r>
            <a:r>
              <a:rPr sz="2000" spc="114" dirty="0">
                <a:solidFill>
                  <a:srgbClr val="FFFFFF"/>
                </a:solidFill>
              </a:rPr>
              <a:t>а </a:t>
            </a:r>
            <a:r>
              <a:rPr sz="2000" spc="135" dirty="0">
                <a:solidFill>
                  <a:srgbClr val="FFFFFF"/>
                </a:solidFill>
              </a:rPr>
              <a:t>также </a:t>
            </a:r>
            <a:r>
              <a:rPr sz="2000" spc="140" dirty="0">
                <a:solidFill>
                  <a:srgbClr val="FFFFFF"/>
                </a:solidFill>
              </a:rPr>
              <a:t> </a:t>
            </a:r>
            <a:r>
              <a:rPr sz="2000" spc="170" dirty="0">
                <a:solidFill>
                  <a:srgbClr val="FFFFFF"/>
                </a:solidFill>
              </a:rPr>
              <a:t>задействование</a:t>
            </a:r>
            <a:r>
              <a:rPr sz="2000" spc="-150" dirty="0">
                <a:solidFill>
                  <a:srgbClr val="FFFFFF"/>
                </a:solidFill>
              </a:rPr>
              <a:t> </a:t>
            </a:r>
            <a:r>
              <a:rPr sz="2000" b="1" spc="70" dirty="0">
                <a:solidFill>
                  <a:srgbClr val="FFFFFF"/>
                </a:solidFill>
                <a:latin typeface="Tahoma"/>
                <a:cs typeface="Tahoma"/>
              </a:rPr>
              <a:t>цифр</a:t>
            </a:r>
            <a:r>
              <a:rPr sz="2000" b="1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114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2000" b="1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85" dirty="0">
                <a:solidFill>
                  <a:srgbClr val="FFFFFF"/>
                </a:solidFill>
                <a:latin typeface="Tahoma"/>
                <a:cs typeface="Tahoma"/>
              </a:rPr>
              <a:t>спецсимволов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54217" y="4098163"/>
            <a:ext cx="5639435" cy="1855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170" dirty="0">
                <a:solidFill>
                  <a:srgbClr val="FFFFFF"/>
                </a:solidFill>
                <a:latin typeface="Tahoma"/>
                <a:cs typeface="Tahoma"/>
              </a:rPr>
              <a:t>Альтернативой</a:t>
            </a:r>
            <a:r>
              <a:rPr sz="2000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50" dirty="0">
                <a:solidFill>
                  <a:srgbClr val="FFFFFF"/>
                </a:solidFill>
                <a:latin typeface="Tahoma"/>
                <a:cs typeface="Tahoma"/>
              </a:rPr>
              <a:t>являются</a:t>
            </a:r>
            <a:r>
              <a:rPr sz="2000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15" dirty="0">
                <a:solidFill>
                  <a:srgbClr val="FFFFFF"/>
                </a:solidFill>
                <a:latin typeface="Tahoma"/>
                <a:cs typeface="Tahoma"/>
              </a:rPr>
              <a:t>мнемонические </a:t>
            </a:r>
            <a:r>
              <a:rPr sz="2000" spc="-6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00" dirty="0">
                <a:solidFill>
                  <a:srgbClr val="FFFFFF"/>
                </a:solidFill>
                <a:latin typeface="Tahoma"/>
                <a:cs typeface="Tahoma"/>
              </a:rPr>
              <a:t>способы запоминания </a:t>
            </a:r>
            <a:r>
              <a:rPr sz="2000" spc="175" dirty="0">
                <a:solidFill>
                  <a:srgbClr val="FFFFFF"/>
                </a:solidFill>
                <a:latin typeface="Tahoma"/>
                <a:cs typeface="Tahoma"/>
              </a:rPr>
              <a:t>сложных </a:t>
            </a:r>
            <a:r>
              <a:rPr sz="2000" spc="1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85" dirty="0">
                <a:solidFill>
                  <a:srgbClr val="FFFFFF"/>
                </a:solidFill>
                <a:latin typeface="Tahoma"/>
                <a:cs typeface="Tahoma"/>
              </a:rPr>
              <a:t>многокомпонентных </a:t>
            </a:r>
            <a:r>
              <a:rPr sz="2000" spc="180" dirty="0">
                <a:solidFill>
                  <a:srgbClr val="FFFFFF"/>
                </a:solidFill>
                <a:latin typeface="Tahoma"/>
                <a:cs typeface="Tahoma"/>
              </a:rPr>
              <a:t>цифробуквенных </a:t>
            </a:r>
            <a:r>
              <a:rPr sz="2000" spc="1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80" dirty="0">
                <a:solidFill>
                  <a:srgbClr val="FFFFFF"/>
                </a:solidFill>
                <a:latin typeface="Tahoma"/>
                <a:cs typeface="Tahoma"/>
              </a:rPr>
              <a:t>комбинаций. </a:t>
            </a:r>
            <a:r>
              <a:rPr sz="2000" b="1" spc="65" dirty="0">
                <a:solidFill>
                  <a:srgbClr val="FFFFFF"/>
                </a:solidFill>
                <a:latin typeface="Tahoma"/>
                <a:cs typeface="Tahoma"/>
              </a:rPr>
              <a:t>Обновлять </a:t>
            </a:r>
            <a:r>
              <a:rPr sz="2000" b="1" spc="70" dirty="0">
                <a:solidFill>
                  <a:srgbClr val="FFFFFF"/>
                </a:solidFill>
                <a:latin typeface="Tahoma"/>
                <a:cs typeface="Tahoma"/>
              </a:rPr>
              <a:t>пароли </a:t>
            </a:r>
            <a:r>
              <a:rPr sz="2000" b="1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80" dirty="0">
                <a:solidFill>
                  <a:srgbClr val="FFFFFF"/>
                </a:solidFill>
                <a:latin typeface="Tahoma"/>
                <a:cs typeface="Tahoma"/>
              </a:rPr>
              <a:t>необходимо</a:t>
            </a:r>
            <a:r>
              <a:rPr sz="2000" b="1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3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2000" b="1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110" dirty="0">
                <a:solidFill>
                  <a:srgbClr val="FFFFFF"/>
                </a:solidFill>
                <a:latin typeface="Tahoma"/>
                <a:cs typeface="Tahoma"/>
              </a:rPr>
              <a:t>среднем</a:t>
            </a:r>
            <a:r>
              <a:rPr sz="2000" b="1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95" dirty="0">
                <a:solidFill>
                  <a:srgbClr val="FFFFFF"/>
                </a:solidFill>
                <a:latin typeface="Tahoma"/>
                <a:cs typeface="Tahoma"/>
              </a:rPr>
              <a:t>один</a:t>
            </a:r>
            <a:r>
              <a:rPr sz="2000" b="1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70" dirty="0">
                <a:solidFill>
                  <a:srgbClr val="FFFFFF"/>
                </a:solidFill>
                <a:latin typeface="Tahoma"/>
                <a:cs typeface="Tahoma"/>
              </a:rPr>
              <a:t>раз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b="1" spc="3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2000" b="1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55" dirty="0">
                <a:solidFill>
                  <a:srgbClr val="FFFFFF"/>
                </a:solidFill>
                <a:latin typeface="Tahoma"/>
                <a:cs typeface="Tahoma"/>
              </a:rPr>
              <a:t>полгода</a:t>
            </a:r>
            <a:endParaRPr sz="200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8555" y="1449324"/>
            <a:ext cx="1028700" cy="1028700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160" dirty="0"/>
              <a:t>6</a:t>
            </a:fld>
            <a:endParaRPr spc="16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3955" y="2758566"/>
            <a:ext cx="3467735" cy="1452245"/>
          </a:xfrm>
          <a:prstGeom prst="rect">
            <a:avLst/>
          </a:prstGeom>
        </p:spPr>
        <p:txBody>
          <a:bodyPr vert="horz" wrap="square" lIns="0" tIns="118110" rIns="0" bIns="0" rtlCol="0">
            <a:spAutoFit/>
          </a:bodyPr>
          <a:lstStyle/>
          <a:p>
            <a:pPr marL="12700" marR="5080">
              <a:lnSpc>
                <a:spcPts val="3460"/>
              </a:lnSpc>
              <a:spcBef>
                <a:spcPts val="930"/>
              </a:spcBef>
            </a:pPr>
            <a:r>
              <a:rPr sz="3600" spc="370" dirty="0">
                <a:latin typeface="Tahoma"/>
                <a:cs typeface="Tahoma"/>
              </a:rPr>
              <a:t>Резервные </a:t>
            </a:r>
            <a:r>
              <a:rPr sz="3600" spc="375" dirty="0">
                <a:latin typeface="Tahoma"/>
                <a:cs typeface="Tahoma"/>
              </a:rPr>
              <a:t> </a:t>
            </a:r>
            <a:r>
              <a:rPr sz="3600" spc="385" dirty="0">
                <a:latin typeface="Tahoma"/>
                <a:cs typeface="Tahoma"/>
              </a:rPr>
              <a:t>копии</a:t>
            </a:r>
            <a:r>
              <a:rPr sz="3600" spc="-280" dirty="0">
                <a:latin typeface="Tahoma"/>
                <a:cs typeface="Tahoma"/>
              </a:rPr>
              <a:t> </a:t>
            </a:r>
            <a:r>
              <a:rPr sz="3600" spc="280" dirty="0">
                <a:latin typeface="Tahoma"/>
                <a:cs typeface="Tahoma"/>
              </a:rPr>
              <a:t>важных </a:t>
            </a:r>
            <a:r>
              <a:rPr sz="3600" spc="-1110" dirty="0">
                <a:latin typeface="Tahoma"/>
                <a:cs typeface="Tahoma"/>
              </a:rPr>
              <a:t> </a:t>
            </a:r>
            <a:r>
              <a:rPr sz="3600" spc="300" dirty="0">
                <a:latin typeface="Tahoma"/>
                <a:cs typeface="Tahoma"/>
              </a:rPr>
              <a:t>данных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690108" y="1020292"/>
            <a:ext cx="5480685" cy="23069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7000"/>
              </a:lnSpc>
              <a:spcBef>
                <a:spcPts val="90"/>
              </a:spcBef>
            </a:pPr>
            <a:r>
              <a:rPr sz="2800" spc="190" dirty="0">
                <a:solidFill>
                  <a:srgbClr val="FFFFFF"/>
                </a:solidFill>
              </a:rPr>
              <a:t>Атака </a:t>
            </a:r>
            <a:r>
              <a:rPr sz="2800" spc="225" dirty="0">
                <a:solidFill>
                  <a:srgbClr val="FFFFFF"/>
                </a:solidFill>
              </a:rPr>
              <a:t>вируса- </a:t>
            </a:r>
            <a:r>
              <a:rPr sz="2800" spc="229" dirty="0">
                <a:solidFill>
                  <a:srgbClr val="FFFFFF"/>
                </a:solidFill>
              </a:rPr>
              <a:t> </a:t>
            </a:r>
            <a:r>
              <a:rPr sz="2800" spc="254" dirty="0">
                <a:solidFill>
                  <a:srgbClr val="FFFFFF"/>
                </a:solidFill>
              </a:rPr>
              <a:t>шифровальщика </a:t>
            </a:r>
            <a:r>
              <a:rPr sz="2800" spc="240" dirty="0">
                <a:solidFill>
                  <a:srgbClr val="FFFFFF"/>
                </a:solidFill>
              </a:rPr>
              <a:t>может </a:t>
            </a:r>
            <a:r>
              <a:rPr sz="2800" spc="245" dirty="0">
                <a:solidFill>
                  <a:srgbClr val="FFFFFF"/>
                </a:solidFill>
              </a:rPr>
              <a:t> </a:t>
            </a:r>
            <a:r>
              <a:rPr sz="2800" spc="250" dirty="0">
                <a:solidFill>
                  <a:srgbClr val="FFFFFF"/>
                </a:solidFill>
              </a:rPr>
              <a:t>лишить </a:t>
            </a:r>
            <a:r>
              <a:rPr sz="2800" spc="204" dirty="0">
                <a:solidFill>
                  <a:srgbClr val="FFFFFF"/>
                </a:solidFill>
              </a:rPr>
              <a:t>пользователя </a:t>
            </a:r>
            <a:r>
              <a:rPr sz="2800" spc="275" dirty="0">
                <a:solidFill>
                  <a:srgbClr val="FFFFFF"/>
                </a:solidFill>
              </a:rPr>
              <a:t>всей </a:t>
            </a:r>
            <a:r>
              <a:rPr sz="2800" spc="280" dirty="0">
                <a:solidFill>
                  <a:srgbClr val="FFFFFF"/>
                </a:solidFill>
              </a:rPr>
              <a:t> </a:t>
            </a:r>
            <a:r>
              <a:rPr sz="2800" spc="240" dirty="0">
                <a:solidFill>
                  <a:srgbClr val="FFFFFF"/>
                </a:solidFill>
              </a:rPr>
              <a:t>информации,</a:t>
            </a:r>
            <a:r>
              <a:rPr sz="2800" spc="-125" dirty="0">
                <a:solidFill>
                  <a:srgbClr val="FFFFFF"/>
                </a:solidFill>
              </a:rPr>
              <a:t> </a:t>
            </a:r>
            <a:r>
              <a:rPr sz="2800" spc="275" dirty="0">
                <a:solidFill>
                  <a:srgbClr val="FFFFFF"/>
                </a:solidFill>
              </a:rPr>
              <a:t>содержащейся </a:t>
            </a:r>
            <a:r>
              <a:rPr sz="2800" spc="-860" dirty="0">
                <a:solidFill>
                  <a:srgbClr val="FFFFFF"/>
                </a:solidFill>
              </a:rPr>
              <a:t> </a:t>
            </a:r>
            <a:r>
              <a:rPr sz="2800" spc="235" dirty="0">
                <a:solidFill>
                  <a:srgbClr val="FFFFFF"/>
                </a:solidFill>
              </a:rPr>
              <a:t>на</a:t>
            </a:r>
            <a:r>
              <a:rPr sz="2800" spc="-140" dirty="0">
                <a:solidFill>
                  <a:srgbClr val="FFFFFF"/>
                </a:solidFill>
              </a:rPr>
              <a:t> </a:t>
            </a:r>
            <a:r>
              <a:rPr sz="2800" spc="220" dirty="0">
                <a:solidFill>
                  <a:srgbClr val="FFFFFF"/>
                </a:solidFill>
              </a:rPr>
              <a:t>устройстве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5690108" y="3861079"/>
            <a:ext cx="5173345" cy="1852295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2800" spc="320" dirty="0">
                <a:solidFill>
                  <a:srgbClr val="FFFFFF"/>
                </a:solidFill>
                <a:latin typeface="Tahoma"/>
                <a:cs typeface="Tahoma"/>
              </a:rPr>
              <a:t>ОБЯЗАТЕЛЬНО</a:t>
            </a:r>
            <a:endParaRPr sz="2800">
              <a:latin typeface="Tahoma"/>
              <a:cs typeface="Tahoma"/>
            </a:endParaRPr>
          </a:p>
          <a:p>
            <a:pPr marL="12700" marR="5080">
              <a:lnSpc>
                <a:spcPts val="3600"/>
              </a:lnSpc>
              <a:spcBef>
                <a:spcPts val="90"/>
              </a:spcBef>
              <a:tabLst>
                <a:tab pos="2794635" algn="l"/>
              </a:tabLst>
            </a:pPr>
            <a:r>
              <a:rPr sz="2800" spc="335" dirty="0">
                <a:solidFill>
                  <a:srgbClr val="FFFFFF"/>
                </a:solidFill>
                <a:latin typeface="Tahoma"/>
                <a:cs typeface="Tahoma"/>
              </a:rPr>
              <a:t>РЕЗЕРВИРУЙТЕ </a:t>
            </a:r>
            <a:r>
              <a:rPr sz="2800" spc="235" dirty="0">
                <a:solidFill>
                  <a:srgbClr val="FFFFFF"/>
                </a:solidFill>
                <a:latin typeface="Tahoma"/>
                <a:cs typeface="Tahoma"/>
              </a:rPr>
              <a:t>важную </a:t>
            </a:r>
            <a:r>
              <a:rPr sz="2800" spc="2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235" dirty="0">
                <a:solidFill>
                  <a:srgbClr val="FFFFFF"/>
                </a:solidFill>
                <a:latin typeface="Tahoma"/>
                <a:cs typeface="Tahoma"/>
              </a:rPr>
              <a:t>информацию.	</a:t>
            </a:r>
            <a:r>
              <a:rPr sz="2800" spc="254" dirty="0">
                <a:solidFill>
                  <a:srgbClr val="FFFFFF"/>
                </a:solidFill>
                <a:latin typeface="Tahoma"/>
                <a:cs typeface="Tahoma"/>
              </a:rPr>
              <a:t>Лучше</a:t>
            </a:r>
            <a:r>
              <a:rPr sz="2800" spc="-1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235" dirty="0">
                <a:solidFill>
                  <a:srgbClr val="FFFFFF"/>
                </a:solidFill>
                <a:latin typeface="Tahoma"/>
                <a:cs typeface="Tahoma"/>
              </a:rPr>
              <a:t>всего </a:t>
            </a:r>
            <a:r>
              <a:rPr sz="2800" spc="-8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175" dirty="0">
                <a:solidFill>
                  <a:srgbClr val="FFFFFF"/>
                </a:solidFill>
                <a:latin typeface="Tahoma"/>
                <a:cs typeface="Tahoma"/>
              </a:rPr>
              <a:t>делать</a:t>
            </a:r>
            <a:r>
              <a:rPr sz="28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180" dirty="0">
                <a:solidFill>
                  <a:srgbClr val="FFFFFF"/>
                </a:solidFill>
                <a:latin typeface="Tahoma"/>
                <a:cs typeface="Tahoma"/>
              </a:rPr>
              <a:t>это</a:t>
            </a:r>
            <a:r>
              <a:rPr sz="2800" spc="-1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120" dirty="0">
                <a:solidFill>
                  <a:srgbClr val="FFFFFF"/>
                </a:solidFill>
                <a:latin typeface="Tahoma"/>
                <a:cs typeface="Tahoma"/>
              </a:rPr>
              <a:t>методом</a:t>
            </a:r>
            <a:r>
              <a:rPr sz="2800" b="1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245" dirty="0">
                <a:solidFill>
                  <a:srgbClr val="FFFFFF"/>
                </a:solidFill>
                <a:latin typeface="Tahoma"/>
                <a:cs typeface="Tahoma"/>
              </a:rPr>
              <a:t>3-2-1</a:t>
            </a:r>
            <a:endParaRPr sz="280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" y="1386839"/>
            <a:ext cx="1091184" cy="1091184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160" dirty="0"/>
              <a:t>7</a:t>
            </a:fld>
            <a:endParaRPr spc="16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D5BDC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294</Words>
  <Application>Microsoft Office PowerPoint</Application>
  <PresentationFormat>Произвольный</PresentationFormat>
  <Paragraphs>42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Office Theme</vt:lpstr>
      <vt:lpstr>Сетевая гигиена</vt:lpstr>
      <vt:lpstr>Рекомендации по защите  от технологических угроз</vt:lpstr>
      <vt:lpstr>Презентация PowerPoint</vt:lpstr>
      <vt:lpstr>Презентация PowerPoint</vt:lpstr>
      <vt:lpstr>Презентация PowerPoint</vt:lpstr>
      <vt:lpstr>Для современного уровня  технологического развития существуют  определенные стандарты и нормативы,  которые делают пароль  криптоустойчивым: длина не менее 12 знаков, использование прописных  и строчных букв кириллического и  латинского алфавитов, а также  задействование цифр и спецсимволов</vt:lpstr>
      <vt:lpstr>Атака вируса-  шифровальщика может  лишить пользователя всей  информации, содержащейся  на устройстве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Митя</dc:creator>
  <cp:lastModifiedBy>posterum magister</cp:lastModifiedBy>
  <cp:revision>1</cp:revision>
  <dcterms:created xsi:type="dcterms:W3CDTF">2023-11-10T07:13:35Z</dcterms:created>
  <dcterms:modified xsi:type="dcterms:W3CDTF">2023-11-10T07:14:19Z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2023-02-15T00:00:00Z</vt:filetime>
  </property>
  <property fmtid="{D5CDD505-2E9C-101B-9397-08002B2CF9AE}" pid="3" name="Creator">
    <vt:lpwstr>Microsoft® PowerPoint® 2021</vt:lpwstr>
  </property>
  <property fmtid="{D5CDD505-2E9C-101B-9397-08002B2CF9AE}" pid="4" name="LastSaved">
    <vt:filetime>2023-11-10T00:00:00Z</vt:filetime>
  </property>
</Properties>
</file>